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44"/>
  </p:notesMasterIdLst>
  <p:handoutMasterIdLst>
    <p:handoutMasterId r:id="rId45"/>
  </p:handoutMasterIdLst>
  <p:sldIdLst>
    <p:sldId id="299" r:id="rId2"/>
    <p:sldId id="300" r:id="rId3"/>
    <p:sldId id="301" r:id="rId4"/>
    <p:sldId id="302" r:id="rId5"/>
    <p:sldId id="305" r:id="rId6"/>
    <p:sldId id="306" r:id="rId7"/>
    <p:sldId id="315" r:id="rId8"/>
    <p:sldId id="307" r:id="rId9"/>
    <p:sldId id="317" r:id="rId10"/>
    <p:sldId id="318" r:id="rId11"/>
    <p:sldId id="308" r:id="rId12"/>
    <p:sldId id="341" r:id="rId13"/>
    <p:sldId id="311" r:id="rId14"/>
    <p:sldId id="309" r:id="rId15"/>
    <p:sldId id="310" r:id="rId16"/>
    <p:sldId id="312" r:id="rId17"/>
    <p:sldId id="313" r:id="rId18"/>
    <p:sldId id="342" r:id="rId19"/>
    <p:sldId id="319" r:id="rId20"/>
    <p:sldId id="314" r:id="rId21"/>
    <p:sldId id="325" r:id="rId22"/>
    <p:sldId id="320" r:id="rId23"/>
    <p:sldId id="321" r:id="rId24"/>
    <p:sldId id="322" r:id="rId25"/>
    <p:sldId id="323" r:id="rId26"/>
    <p:sldId id="324" r:id="rId27"/>
    <p:sldId id="343" r:id="rId28"/>
    <p:sldId id="326" r:id="rId29"/>
    <p:sldId id="344" r:id="rId30"/>
    <p:sldId id="328" r:id="rId31"/>
    <p:sldId id="345" r:id="rId32"/>
    <p:sldId id="327" r:id="rId33"/>
    <p:sldId id="333" r:id="rId34"/>
    <p:sldId id="329" r:id="rId35"/>
    <p:sldId id="330" r:id="rId36"/>
    <p:sldId id="331" r:id="rId37"/>
    <p:sldId id="332" r:id="rId38"/>
    <p:sldId id="336" r:id="rId39"/>
    <p:sldId id="338" r:id="rId40"/>
    <p:sldId id="339" r:id="rId41"/>
    <p:sldId id="340" r:id="rId42"/>
    <p:sldId id="303" r:id="rId43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tantia" panose="020306020503060303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112B"/>
    <a:srgbClr val="C20024"/>
    <a:srgbClr val="7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70" autoAdjust="0"/>
    <p:restoredTop sz="91736" autoAdjust="0"/>
  </p:normalViewPr>
  <p:slideViewPr>
    <p:cSldViewPr snapToGrid="0" snapToObjects="1">
      <p:cViewPr varScale="1">
        <p:scale>
          <a:sx n="82" d="100"/>
          <a:sy n="82" d="100"/>
        </p:scale>
        <p:origin x="116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3383770019116211E-3"/>
          <c:y val="2.0746553054738241E-3"/>
          <c:w val="0.64268754867180067"/>
          <c:h val="0.9926170536772071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1992763000935081"/>
                  <c:y val="0.11839137028547279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18.3 t</a:t>
                    </a:r>
                    <a:r>
                      <a:rPr lang="en-US" baseline="0"/>
                      <a:t>
</a:t>
                    </a:r>
                    <a:fld id="{67BF2F15-D5D6-4772-891C-566B80F2D4A7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-0.19320131754822106"/>
                  <c:y val="4.16563467078216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17.1 t</a:t>
                    </a:r>
                    <a:r>
                      <a:rPr lang="en-US" baseline="0"/>
                      <a:t>
</a:t>
                    </a:r>
                    <a:fld id="{884E831E-28E3-40F3-B366-E73509603878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-0.13649315663888206"/>
                  <c:y val="-0.14214662276560644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10.7 t</a:t>
                    </a:r>
                    <a:r>
                      <a:rPr lang="en-US" baseline="0"/>
                      <a:t>
</a:t>
                    </a:r>
                    <a:fld id="{4F96C015-326D-4AC3-80CE-8813C6789919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0.1187390079826232"/>
                  <c:y val="-0.18310827633179336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72.9 t</a:t>
                    </a:r>
                    <a:r>
                      <a:rPr lang="en-US" baseline="0"/>
                      <a:t>
</a:t>
                    </a:r>
                    <a:fld id="{AC1A609D-A224-44F6-B7C0-E39515BE6587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tr-TR"/>
              </a:p>
            </c:txPr>
            <c:dLblPos val="bestFit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Sheet1!$A$5:$A$8</c:f>
              <c:strCache>
                <c:ptCount val="4"/>
                <c:pt idx="0">
                  <c:v>Active Steel (tonne)</c:v>
                </c:pt>
                <c:pt idx="1">
                  <c:v>Copper (tonne)</c:v>
                </c:pt>
                <c:pt idx="2">
                  <c:v>Magnet (tonne)</c:v>
                </c:pt>
                <c:pt idx="3">
                  <c:v>Structural Steel (tonne)</c:v>
                </c:pt>
              </c:strCache>
            </c:strRef>
          </c:cat>
          <c:val>
            <c:numRef>
              <c:f>Sheet1!$B$5:$B$8</c:f>
              <c:numCache>
                <c:formatCode>General</c:formatCode>
                <c:ptCount val="4"/>
                <c:pt idx="0">
                  <c:v>18318</c:v>
                </c:pt>
                <c:pt idx="1">
                  <c:v>17126</c:v>
                </c:pt>
                <c:pt idx="2">
                  <c:v>10765</c:v>
                </c:pt>
                <c:pt idx="3">
                  <c:v>72986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423507381079328"/>
          <c:y val="1.2827286730836278E-3"/>
          <c:w val="0.25423711113922126"/>
          <c:h val="0.789699862600263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tr-T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1717147462034767"/>
          <c:y val="1.3025930554150314E-3"/>
          <c:w val="0.69773875734530877"/>
          <c:h val="0.90027603516911836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3.4209667426291522E-2"/>
                  <c:y val="7.6841920856265677E-3"/>
                </c:manualLayout>
              </c:layout>
              <c:tx>
                <c:rich>
                  <a:bodyPr/>
                  <a:lstStyle/>
                  <a:p>
                    <a:r>
                      <a:rPr lang="en-US" baseline="0"/>
                      <a:t>$ 54.9k
</a:t>
                    </a:r>
                    <a:fld id="{299B0343-F277-4B55-82D1-742973193038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baseline="0"/>
                      <a:t>$ 171.2k
</a:t>
                    </a:r>
                    <a:fld id="{55032B0C-1C70-4188-B0FE-2F5AE9C34CC5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-2.5648990149222633E-3"/>
                  <c:y val="-0.23251267392945746"/>
                </c:manualLayout>
              </c:layout>
              <c:tx>
                <c:rich>
                  <a:bodyPr/>
                  <a:lstStyle/>
                  <a:p>
                    <a:r>
                      <a:rPr lang="en-US" baseline="0"/>
                      <a:t>$ 861.2k
</a:t>
                    </a:r>
                    <a:fld id="{5879BFBD-9663-457D-B532-17C7386D4C47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baseline="0"/>
                      <a:t>$ 218.9k
</a:t>
                    </a:r>
                    <a:fld id="{EF756712-76D7-4D04-B1AD-1D37DAAC5C3B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tr-TR"/>
              </a:p>
            </c:txPr>
            <c:dLblPos val="bestFit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Sheet1!$A$17:$A$20</c:f>
              <c:strCache>
                <c:ptCount val="4"/>
                <c:pt idx="0">
                  <c:v>Active Steel </c:v>
                </c:pt>
                <c:pt idx="1">
                  <c:v>Copper </c:v>
                </c:pt>
                <c:pt idx="2">
                  <c:v>Magnet </c:v>
                </c:pt>
                <c:pt idx="3">
                  <c:v>Structural steel</c:v>
                </c:pt>
              </c:strCache>
            </c:strRef>
          </c:cat>
          <c:val>
            <c:numRef>
              <c:f>Sheet1!$C$5:$C$8</c:f>
              <c:numCache>
                <c:formatCode>[$$-409]#,##0.00</c:formatCode>
                <c:ptCount val="4"/>
                <c:pt idx="0">
                  <c:v>54956</c:v>
                </c:pt>
                <c:pt idx="1">
                  <c:v>171260</c:v>
                </c:pt>
                <c:pt idx="2">
                  <c:v>861231</c:v>
                </c:pt>
                <c:pt idx="3">
                  <c:v>218958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4.2424854558795265E-2"/>
          <c:y val="0.21670666971081795"/>
          <c:w val="0.25955463686189995"/>
          <c:h val="0.495381013985695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tr-T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image" Target="../media/image54.wmf"/><Relationship Id="rId18" Type="http://schemas.openxmlformats.org/officeDocument/2006/relationships/image" Target="../media/image59.wmf"/><Relationship Id="rId3" Type="http://schemas.openxmlformats.org/officeDocument/2006/relationships/image" Target="../media/image44.wmf"/><Relationship Id="rId7" Type="http://schemas.openxmlformats.org/officeDocument/2006/relationships/image" Target="../media/image48.wmf"/><Relationship Id="rId12" Type="http://schemas.openxmlformats.org/officeDocument/2006/relationships/image" Target="../media/image53.wmf"/><Relationship Id="rId17" Type="http://schemas.openxmlformats.org/officeDocument/2006/relationships/image" Target="../media/image58.wmf"/><Relationship Id="rId2" Type="http://schemas.openxmlformats.org/officeDocument/2006/relationships/image" Target="../media/image43.wmf"/><Relationship Id="rId16" Type="http://schemas.openxmlformats.org/officeDocument/2006/relationships/image" Target="../media/image57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11" Type="http://schemas.openxmlformats.org/officeDocument/2006/relationships/image" Target="../media/image52.wmf"/><Relationship Id="rId5" Type="http://schemas.openxmlformats.org/officeDocument/2006/relationships/image" Target="../media/image46.wmf"/><Relationship Id="rId15" Type="http://schemas.openxmlformats.org/officeDocument/2006/relationships/image" Target="../media/image56.wmf"/><Relationship Id="rId10" Type="http://schemas.openxmlformats.org/officeDocument/2006/relationships/image" Target="../media/image51.wmf"/><Relationship Id="rId4" Type="http://schemas.openxmlformats.org/officeDocument/2006/relationships/image" Target="../media/image45.wmf"/><Relationship Id="rId9" Type="http://schemas.openxmlformats.org/officeDocument/2006/relationships/image" Target="../media/image50.wmf"/><Relationship Id="rId14" Type="http://schemas.openxmlformats.org/officeDocument/2006/relationships/image" Target="../media/image55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13" Type="http://schemas.openxmlformats.org/officeDocument/2006/relationships/image" Target="../media/image73.wmf"/><Relationship Id="rId3" Type="http://schemas.openxmlformats.org/officeDocument/2006/relationships/image" Target="../media/image63.wmf"/><Relationship Id="rId7" Type="http://schemas.openxmlformats.org/officeDocument/2006/relationships/image" Target="../media/image67.wmf"/><Relationship Id="rId12" Type="http://schemas.openxmlformats.org/officeDocument/2006/relationships/image" Target="../media/image72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6" Type="http://schemas.openxmlformats.org/officeDocument/2006/relationships/image" Target="../media/image66.wmf"/><Relationship Id="rId11" Type="http://schemas.openxmlformats.org/officeDocument/2006/relationships/image" Target="../media/image71.wmf"/><Relationship Id="rId5" Type="http://schemas.openxmlformats.org/officeDocument/2006/relationships/image" Target="../media/image65.wmf"/><Relationship Id="rId15" Type="http://schemas.openxmlformats.org/officeDocument/2006/relationships/image" Target="../media/image75.wmf"/><Relationship Id="rId10" Type="http://schemas.openxmlformats.org/officeDocument/2006/relationships/image" Target="../media/image70.wmf"/><Relationship Id="rId4" Type="http://schemas.openxmlformats.org/officeDocument/2006/relationships/image" Target="../media/image64.wmf"/><Relationship Id="rId9" Type="http://schemas.openxmlformats.org/officeDocument/2006/relationships/image" Target="../media/image69.wmf"/><Relationship Id="rId14" Type="http://schemas.openxmlformats.org/officeDocument/2006/relationships/image" Target="../media/image7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0B184D6-414C-4079-A8E9-CF042533179D}" type="datetimeFigureOut">
              <a:rPr lang="en-US"/>
              <a:pPr>
                <a:defRPr/>
              </a:pPr>
              <a:t>1/17/2018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9FA0BCA-FC10-49BE-A2F8-BA289E01C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24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4B1B0-25C3-42D6-ACEC-11FE153FC81F}" type="datetimeFigureOut">
              <a:rPr lang="en-US"/>
              <a:pPr>
                <a:defRPr/>
              </a:pPr>
              <a:t>1/17/2018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 smtClean="0"/>
              <a:t>Click to edit Master text styles</a:t>
            </a:r>
          </a:p>
          <a:p>
            <a:pPr lvl="1"/>
            <a:r>
              <a:rPr lang="tr-TR" noProof="0" smtClean="0"/>
              <a:t>Second level</a:t>
            </a:r>
          </a:p>
          <a:p>
            <a:pPr lvl="2"/>
            <a:r>
              <a:rPr lang="tr-TR" noProof="0" smtClean="0"/>
              <a:t>Third level</a:t>
            </a:r>
          </a:p>
          <a:p>
            <a:pPr lvl="3"/>
            <a:r>
              <a:rPr lang="tr-TR" noProof="0" smtClean="0"/>
              <a:t>Fourth level</a:t>
            </a:r>
          </a:p>
          <a:p>
            <a:pPr lvl="4"/>
            <a:r>
              <a:rPr lang="tr-TR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03AAD37-8495-4358-975D-7F228E51A6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867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fld id="{0B0C1EA2-0501-4755-8F2E-43AE1F036A88}" type="slidenum">
              <a:rPr lang="en-US">
                <a:latin typeface="Calibri" panose="020F0502020204030204" pitchFamily="34" charset="0"/>
              </a:rPr>
              <a:pPr/>
              <a:t>1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dirty="0" smtClean="0">
              <a:latin typeface="Arial" panose="020B0604020202020204" pitchFamily="34" charset="0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1831345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ChangeArrowheads="1"/>
          </p:cNvSpPr>
          <p:nvPr userDrawn="1"/>
        </p:nvSpPr>
        <p:spPr bwMode="auto">
          <a:xfrm>
            <a:off x="4953000" y="2179796"/>
            <a:ext cx="39624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defRPr/>
            </a:pPr>
            <a:r>
              <a:rPr lang="tr-TR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TITLE</a:t>
            </a:r>
            <a:r>
              <a:rPr lang="tr-TR" b="1" baseline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tr-TR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CENTURY GOTHIC</a:t>
            </a:r>
            <a:r>
              <a:rPr lang="tr-TR" b="1" baseline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BOLD 18 PUNTO</a:t>
            </a:r>
          </a:p>
          <a:p>
            <a:pPr eaLnBrk="1" hangingPunct="1">
              <a:defRPr/>
            </a:pP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Presenter or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METU EEE Century Gothic</a:t>
            </a:r>
            <a:r>
              <a:rPr lang="tr-TR" sz="1400" b="1" baseline="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Regular 14 Punto</a:t>
            </a: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tr-TR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April 29, 2014</a:t>
            </a:r>
          </a:p>
          <a:p>
            <a:pPr eaLnBrk="1" hangingPunct="1">
              <a:defRPr/>
            </a:pP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Place</a:t>
            </a:r>
            <a:endParaRPr 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en-US" dirty="0" smtClean="0">
              <a:latin typeface="BentonSansTRUReg"/>
            </a:endParaRPr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4464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8F797-6006-4DDA-AFE9-456F280FE6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0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4FCBF-405F-4A2C-9F91-3B58965D54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3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tr-TR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12164-718A-4733-A653-425A1A482A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24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B82CF-D217-463E-A20B-B8F45CA88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76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25A4F-61D9-44C1-AA71-D696DB2FF1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83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495800" y="5162550"/>
            <a:ext cx="485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en-US" sz="2200" b="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506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 userDrawn="1"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 userDrawn="1"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 userDrawn="1"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 smtClean="0"/>
          </a:p>
        </p:txBody>
      </p:sp>
      <p:sp>
        <p:nvSpPr>
          <p:cNvPr id="1029" name="Text Placeholder 29"/>
          <p:cNvSpPr>
            <a:spLocks noGrp="1"/>
          </p:cNvSpPr>
          <p:nvPr userDrawn="1"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dirty="0" smtClean="0"/>
              <a:t>Click to edit Master text styles</a:t>
            </a:r>
          </a:p>
          <a:p>
            <a:pPr lvl="1"/>
            <a:r>
              <a:rPr lang="tr-TR" dirty="0" smtClean="0"/>
              <a:t>Second level</a:t>
            </a:r>
          </a:p>
          <a:p>
            <a:pPr lvl="2"/>
            <a:r>
              <a:rPr lang="tr-TR" dirty="0" smtClean="0"/>
              <a:t>Third level</a:t>
            </a:r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 userDrawn="1"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tr-TR" dirty="0" smtClean="0"/>
              <a:t>METU Electrical &amp; Electronics Engineering Department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 userDrawn="1">
            <p:ph type="sldNum" sz="quarter" idx="4"/>
          </p:nvPr>
        </p:nvSpPr>
        <p:spPr>
          <a:xfrm>
            <a:off x="8110538" y="6523038"/>
            <a:ext cx="576262" cy="2667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F2F2F2"/>
                </a:solidFill>
              </a:defRPr>
            </a:lvl1pPr>
          </a:lstStyle>
          <a:p>
            <a:pPr>
              <a:defRPr/>
            </a:pPr>
            <a:fld id="{A8C510B8-6146-408D-9D98-5CB7764006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6" r:id="rId7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0" fontAlgn="base" hangingPunct="0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8.wmf"/><Relationship Id="rId3" Type="http://schemas.openxmlformats.org/officeDocument/2006/relationships/image" Target="../media/image19.png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7.wmf"/><Relationship Id="rId5" Type="http://schemas.openxmlformats.org/officeDocument/2006/relationships/image" Target="../media/image21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0.png"/><Relationship Id="rId9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6.png"/><Relationship Id="rId5" Type="http://schemas.openxmlformats.org/officeDocument/2006/relationships/image" Target="../media/image34.wmf"/><Relationship Id="rId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8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6.bin"/><Relationship Id="rId18" Type="http://schemas.openxmlformats.org/officeDocument/2006/relationships/image" Target="../media/image49.wmf"/><Relationship Id="rId26" Type="http://schemas.openxmlformats.org/officeDocument/2006/relationships/image" Target="../media/image53.wmf"/><Relationship Id="rId21" Type="http://schemas.openxmlformats.org/officeDocument/2006/relationships/oleObject" Target="../embeddings/oleObject20.bin"/><Relationship Id="rId34" Type="http://schemas.openxmlformats.org/officeDocument/2006/relationships/image" Target="../media/image57.wmf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46.wmf"/><Relationship Id="rId17" Type="http://schemas.openxmlformats.org/officeDocument/2006/relationships/oleObject" Target="../embeddings/oleObject18.bin"/><Relationship Id="rId25" Type="http://schemas.openxmlformats.org/officeDocument/2006/relationships/oleObject" Target="../embeddings/oleObject22.bin"/><Relationship Id="rId33" Type="http://schemas.openxmlformats.org/officeDocument/2006/relationships/oleObject" Target="../embeddings/oleObject26.bin"/><Relationship Id="rId38" Type="http://schemas.openxmlformats.org/officeDocument/2006/relationships/image" Target="../media/image59.wmf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48.wmf"/><Relationship Id="rId20" Type="http://schemas.openxmlformats.org/officeDocument/2006/relationships/image" Target="../media/image50.wmf"/><Relationship Id="rId29" Type="http://schemas.openxmlformats.org/officeDocument/2006/relationships/oleObject" Target="../embeddings/oleObject24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15.bin"/><Relationship Id="rId24" Type="http://schemas.openxmlformats.org/officeDocument/2006/relationships/image" Target="../media/image52.wmf"/><Relationship Id="rId32" Type="http://schemas.openxmlformats.org/officeDocument/2006/relationships/image" Target="../media/image56.wmf"/><Relationship Id="rId37" Type="http://schemas.openxmlformats.org/officeDocument/2006/relationships/oleObject" Target="../embeddings/oleObject28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23" Type="http://schemas.openxmlformats.org/officeDocument/2006/relationships/oleObject" Target="../embeddings/oleObject21.bin"/><Relationship Id="rId28" Type="http://schemas.openxmlformats.org/officeDocument/2006/relationships/image" Target="../media/image54.wmf"/><Relationship Id="rId36" Type="http://schemas.openxmlformats.org/officeDocument/2006/relationships/image" Target="../media/image58.wmf"/><Relationship Id="rId10" Type="http://schemas.openxmlformats.org/officeDocument/2006/relationships/image" Target="../media/image45.wmf"/><Relationship Id="rId19" Type="http://schemas.openxmlformats.org/officeDocument/2006/relationships/oleObject" Target="../embeddings/oleObject19.bin"/><Relationship Id="rId31" Type="http://schemas.openxmlformats.org/officeDocument/2006/relationships/oleObject" Target="../embeddings/oleObject25.bin"/><Relationship Id="rId4" Type="http://schemas.openxmlformats.org/officeDocument/2006/relationships/image" Target="../media/image42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47.wmf"/><Relationship Id="rId22" Type="http://schemas.openxmlformats.org/officeDocument/2006/relationships/image" Target="../media/image51.wmf"/><Relationship Id="rId27" Type="http://schemas.openxmlformats.org/officeDocument/2006/relationships/oleObject" Target="../embeddings/oleObject23.bin"/><Relationship Id="rId30" Type="http://schemas.openxmlformats.org/officeDocument/2006/relationships/image" Target="../media/image55.wmf"/><Relationship Id="rId35" Type="http://schemas.openxmlformats.org/officeDocument/2006/relationships/oleObject" Target="../embeddings/oleObject27.bin"/><Relationship Id="rId8" Type="http://schemas.openxmlformats.org/officeDocument/2006/relationships/image" Target="../media/image44.wmf"/><Relationship Id="rId3" Type="http://schemas.openxmlformats.org/officeDocument/2006/relationships/oleObject" Target="../embeddings/oleObject11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oleObject" Target="../embeddings/oleObject34.bin"/><Relationship Id="rId18" Type="http://schemas.openxmlformats.org/officeDocument/2006/relationships/image" Target="../media/image68.wmf"/><Relationship Id="rId26" Type="http://schemas.openxmlformats.org/officeDocument/2006/relationships/image" Target="../media/image72.wmf"/><Relationship Id="rId3" Type="http://schemas.openxmlformats.org/officeDocument/2006/relationships/oleObject" Target="../embeddings/oleObject29.bin"/><Relationship Id="rId21" Type="http://schemas.openxmlformats.org/officeDocument/2006/relationships/oleObject" Target="../embeddings/oleObject38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65.wmf"/><Relationship Id="rId17" Type="http://schemas.openxmlformats.org/officeDocument/2006/relationships/oleObject" Target="../embeddings/oleObject36.bin"/><Relationship Id="rId25" Type="http://schemas.openxmlformats.org/officeDocument/2006/relationships/oleObject" Target="../embeddings/oleObject40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7.wmf"/><Relationship Id="rId20" Type="http://schemas.openxmlformats.org/officeDocument/2006/relationships/image" Target="../media/image69.wmf"/><Relationship Id="rId29" Type="http://schemas.openxmlformats.org/officeDocument/2006/relationships/oleObject" Target="../embeddings/oleObject42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62.wmf"/><Relationship Id="rId11" Type="http://schemas.openxmlformats.org/officeDocument/2006/relationships/oleObject" Target="../embeddings/oleObject33.bin"/><Relationship Id="rId24" Type="http://schemas.openxmlformats.org/officeDocument/2006/relationships/image" Target="../media/image71.wmf"/><Relationship Id="rId32" Type="http://schemas.openxmlformats.org/officeDocument/2006/relationships/image" Target="../media/image75.wmf"/><Relationship Id="rId5" Type="http://schemas.openxmlformats.org/officeDocument/2006/relationships/oleObject" Target="../embeddings/oleObject30.bin"/><Relationship Id="rId15" Type="http://schemas.openxmlformats.org/officeDocument/2006/relationships/oleObject" Target="../embeddings/oleObject35.bin"/><Relationship Id="rId23" Type="http://schemas.openxmlformats.org/officeDocument/2006/relationships/oleObject" Target="../embeddings/oleObject39.bin"/><Relationship Id="rId28" Type="http://schemas.openxmlformats.org/officeDocument/2006/relationships/image" Target="../media/image73.wmf"/><Relationship Id="rId10" Type="http://schemas.openxmlformats.org/officeDocument/2006/relationships/image" Target="../media/image64.wmf"/><Relationship Id="rId19" Type="http://schemas.openxmlformats.org/officeDocument/2006/relationships/oleObject" Target="../embeddings/oleObject37.bin"/><Relationship Id="rId31" Type="http://schemas.openxmlformats.org/officeDocument/2006/relationships/oleObject" Target="../embeddings/oleObject43.bin"/><Relationship Id="rId4" Type="http://schemas.openxmlformats.org/officeDocument/2006/relationships/image" Target="../media/image61.wmf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66.wmf"/><Relationship Id="rId22" Type="http://schemas.openxmlformats.org/officeDocument/2006/relationships/image" Target="../media/image70.wmf"/><Relationship Id="rId27" Type="http://schemas.openxmlformats.org/officeDocument/2006/relationships/oleObject" Target="../embeddings/oleObject41.bin"/><Relationship Id="rId30" Type="http://schemas.openxmlformats.org/officeDocument/2006/relationships/image" Target="../media/image74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79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 smtClean="0"/>
              <a:t>Outline</a:t>
            </a:r>
            <a:endParaRPr lang="tr-TR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tr-TR" dirty="0" err="1" smtClean="0"/>
              <a:t>Introduction</a:t>
            </a:r>
            <a:endParaRPr lang="tr-TR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/>
              <a:t>Review Of Wind Energy Conversion (W</a:t>
            </a:r>
            <a:r>
              <a:rPr lang="tr-TR" dirty="0" smtClean="0"/>
              <a:t>EC</a:t>
            </a:r>
            <a:r>
              <a:rPr lang="en-US" dirty="0" smtClean="0"/>
              <a:t>) Systems</a:t>
            </a:r>
            <a:endParaRPr lang="tr-TR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Design Of The Proposed Axial Flux Generator</a:t>
            </a:r>
            <a:endParaRPr lang="tr-TR" dirty="0" smtClean="0">
              <a:solidFill>
                <a:srgbClr val="FF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/>
              <a:t>Optimization And Design</a:t>
            </a:r>
            <a:endParaRPr lang="tr-TR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/>
              <a:t>F</a:t>
            </a:r>
            <a:r>
              <a:rPr lang="tr-TR" dirty="0" smtClean="0"/>
              <a:t>EA</a:t>
            </a:r>
            <a:r>
              <a:rPr lang="en-US" dirty="0" smtClean="0"/>
              <a:t> Verification Of Analytical Design</a:t>
            </a:r>
            <a:endParaRPr lang="tr-TR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/>
              <a:t>Conclusions</a:t>
            </a:r>
            <a:endParaRPr lang="tr-TR" b="1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tr-TR" b="1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tr-TR" b="1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8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İçerik Yer Tutucusu 4"/>
          <p:cNvSpPr>
            <a:spLocks noGrp="1"/>
          </p:cNvSpPr>
          <p:nvPr>
            <p:ph sz="quarter" idx="2"/>
          </p:nvPr>
        </p:nvSpPr>
        <p:spPr>
          <a:xfrm>
            <a:off x="0" y="1045724"/>
            <a:ext cx="9144000" cy="547731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tr-TR" dirty="0" smtClean="0"/>
              <a:t>RFPM</a:t>
            </a:r>
          </a:p>
          <a:p>
            <a:pPr lvl="1" indent="0">
              <a:buNone/>
            </a:pPr>
            <a:r>
              <a:rPr lang="tr-TR" dirty="0" err="1" smtClean="0"/>
              <a:t>Low</a:t>
            </a:r>
            <a:r>
              <a:rPr lang="tr-TR" dirty="0" smtClean="0"/>
              <a:t> </a:t>
            </a:r>
            <a:r>
              <a:rPr lang="tr-TR" dirty="0" err="1" smtClean="0"/>
              <a:t>torque</a:t>
            </a:r>
            <a:r>
              <a:rPr lang="tr-TR" dirty="0" smtClean="0"/>
              <a:t>/</a:t>
            </a:r>
            <a:r>
              <a:rPr lang="tr-TR" dirty="0" err="1" smtClean="0"/>
              <a:t>volume</a:t>
            </a:r>
            <a:r>
              <a:rPr lang="tr-TR" dirty="0"/>
              <a:t> </a:t>
            </a:r>
            <a:r>
              <a:rPr lang="tr-TR" dirty="0" smtClean="0"/>
              <a:t>, </a:t>
            </a:r>
            <a:r>
              <a:rPr lang="tr-TR" dirty="0" err="1" smtClean="0"/>
              <a:t>long</a:t>
            </a:r>
            <a:r>
              <a:rPr lang="tr-TR" dirty="0" smtClean="0"/>
              <a:t> </a:t>
            </a:r>
            <a:r>
              <a:rPr lang="tr-TR" dirty="0" err="1" smtClean="0"/>
              <a:t>axial</a:t>
            </a:r>
            <a:r>
              <a:rPr lang="tr-TR" dirty="0" smtClean="0"/>
              <a:t> </a:t>
            </a:r>
            <a:r>
              <a:rPr lang="tr-TR" dirty="0" err="1" smtClean="0"/>
              <a:t>length</a:t>
            </a:r>
            <a:r>
              <a:rPr lang="tr-TR" dirty="0" smtClean="0"/>
              <a:t> </a:t>
            </a:r>
          </a:p>
          <a:p>
            <a:pPr marL="342900" indent="-342900">
              <a:buFontTx/>
              <a:buChar char="-"/>
            </a:pPr>
            <a:r>
              <a:rPr lang="tr-TR" dirty="0" smtClean="0"/>
              <a:t>AFPM  </a:t>
            </a:r>
            <a:r>
              <a:rPr lang="tr-TR" sz="2400" b="1" dirty="0">
                <a:solidFill>
                  <a:srgbClr val="FF0000"/>
                </a:solidFill>
              </a:rPr>
              <a:t>SELECTED </a:t>
            </a:r>
            <a:r>
              <a:rPr lang="tr-TR" sz="2400" b="1" dirty="0" smtClean="0">
                <a:solidFill>
                  <a:srgbClr val="FF0000"/>
                </a:solidFill>
              </a:rPr>
              <a:t>TYPE</a:t>
            </a:r>
          </a:p>
          <a:p>
            <a:pPr lvl="1" indent="0">
              <a:buNone/>
            </a:pPr>
            <a:r>
              <a:rPr lang="tr-TR" dirty="0" smtClean="0"/>
              <a:t>High </a:t>
            </a:r>
            <a:r>
              <a:rPr lang="tr-TR" dirty="0" err="1" smtClean="0"/>
              <a:t>torque</a:t>
            </a:r>
            <a:r>
              <a:rPr lang="tr-TR" dirty="0" smtClean="0"/>
              <a:t> </a:t>
            </a:r>
            <a:r>
              <a:rPr lang="tr-TR" dirty="0" err="1" smtClean="0"/>
              <a:t>density</a:t>
            </a:r>
            <a:r>
              <a:rPr lang="tr-TR" dirty="0" smtClean="0"/>
              <a:t>, </a:t>
            </a:r>
            <a:r>
              <a:rPr lang="tr-TR" dirty="0" err="1" smtClean="0"/>
              <a:t>axial</a:t>
            </a:r>
            <a:r>
              <a:rPr lang="tr-TR" dirty="0" smtClean="0"/>
              <a:t> </a:t>
            </a:r>
            <a:r>
              <a:rPr lang="tr-TR" dirty="0" err="1" smtClean="0"/>
              <a:t>length</a:t>
            </a:r>
            <a:r>
              <a:rPr lang="tr-TR" dirty="0" smtClean="0"/>
              <a:t> </a:t>
            </a:r>
            <a:r>
              <a:rPr lang="tr-TR" dirty="0" err="1" smtClean="0"/>
              <a:t>advantage</a:t>
            </a:r>
            <a:r>
              <a:rPr lang="tr-TR" dirty="0" smtClean="0"/>
              <a:t> , </a:t>
            </a:r>
            <a:r>
              <a:rPr lang="tr-TR" dirty="0" err="1" smtClean="0"/>
              <a:t>multistage</a:t>
            </a:r>
            <a:r>
              <a:rPr lang="tr-TR" dirty="0" smtClean="0"/>
              <a:t> </a:t>
            </a:r>
            <a:r>
              <a:rPr lang="tr-TR" dirty="0" err="1" smtClean="0"/>
              <a:t>flexibility</a:t>
            </a:r>
            <a:endParaRPr lang="tr-TR" dirty="0" smtClean="0"/>
          </a:p>
          <a:p>
            <a:pPr marL="342900" indent="-342900">
              <a:buFontTx/>
              <a:buChar char="-"/>
            </a:pPr>
            <a:r>
              <a:rPr lang="tr-TR" dirty="0" smtClean="0"/>
              <a:t>TFPM</a:t>
            </a:r>
          </a:p>
          <a:p>
            <a:pPr lvl="1" indent="0">
              <a:buNone/>
            </a:pPr>
            <a:r>
              <a:rPr lang="tr-TR" dirty="0" err="1" smtClean="0"/>
              <a:t>Low</a:t>
            </a:r>
            <a:r>
              <a:rPr lang="tr-TR" dirty="0" smtClean="0"/>
              <a:t> </a:t>
            </a:r>
            <a:r>
              <a:rPr lang="tr-TR" dirty="0" err="1"/>
              <a:t>power</a:t>
            </a:r>
            <a:r>
              <a:rPr lang="tr-TR" dirty="0"/>
              <a:t> </a:t>
            </a:r>
            <a:r>
              <a:rPr lang="tr-TR" dirty="0" err="1" smtClean="0"/>
              <a:t>factor</a:t>
            </a:r>
            <a:r>
              <a:rPr lang="tr-TR" dirty="0" smtClean="0"/>
              <a:t>, </a:t>
            </a:r>
            <a:r>
              <a:rPr lang="tr-TR" dirty="0" err="1" smtClean="0"/>
              <a:t>complex</a:t>
            </a:r>
            <a:r>
              <a:rPr lang="tr-TR" dirty="0" smtClean="0"/>
              <a:t> </a:t>
            </a:r>
            <a:r>
              <a:rPr lang="tr-TR" dirty="0" err="1" smtClean="0"/>
              <a:t>structure</a:t>
            </a:r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9" name="Resim 8" descr="C:\Users\aydin.baskaya\Desktop\af_coreless_mult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628" y="3429121"/>
            <a:ext cx="2868742" cy="265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etin kutusu 9"/>
          <p:cNvSpPr txBox="1"/>
          <p:nvPr/>
        </p:nvSpPr>
        <p:spPr>
          <a:xfrm>
            <a:off x="4255737" y="6084246"/>
            <a:ext cx="63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latin typeface="+mn-lt"/>
              </a:rPr>
              <a:t>[54]</a:t>
            </a:r>
            <a:endParaRPr lang="tr-TR" sz="1400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22284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b="1" dirty="0">
                <a:latin typeface="Century Gothic" panose="020B0502020202020204" pitchFamily="34" charset="0"/>
              </a:rPr>
              <a:t>Flux Orientations</a:t>
            </a:r>
            <a:endParaRPr lang="tr-TR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1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656150"/>
            <a:ext cx="3406589" cy="57330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2694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b="1" dirty="0" smtClean="0">
                <a:latin typeface="Century Gothic" panose="020B0502020202020204" pitchFamily="34" charset="0"/>
              </a:rPr>
              <a:t>Proposed Generator</a:t>
            </a:r>
            <a:endParaRPr lang="tr-TR" sz="2000" dirty="0">
              <a:latin typeface="Century Gothic" panose="020B0502020202020204" pitchFamily="34" charset="0"/>
            </a:endParaRPr>
          </a:p>
        </p:txBody>
      </p:sp>
      <p:sp>
        <p:nvSpPr>
          <p:cNvPr id="7" name="İçerik Yer Tutucusu 4"/>
          <p:cNvSpPr>
            <a:spLocks noGrp="1"/>
          </p:cNvSpPr>
          <p:nvPr>
            <p:ph sz="quarter" idx="2"/>
          </p:nvPr>
        </p:nvSpPr>
        <p:spPr>
          <a:xfrm>
            <a:off x="3926541" y="2680448"/>
            <a:ext cx="5136777" cy="443034"/>
          </a:xfrm>
        </p:spPr>
        <p:txBody>
          <a:bodyPr/>
          <a:lstStyle/>
          <a:p>
            <a:pPr algn="just"/>
            <a:r>
              <a:rPr lang="tr-TR" sz="1800" dirty="0" smtClean="0">
                <a:solidFill>
                  <a:schemeClr val="tx1"/>
                </a:solidFill>
              </a:rPr>
              <a:t>Single stage of the selected AFPM generator</a:t>
            </a:r>
          </a:p>
        </p:txBody>
      </p:sp>
    </p:spTree>
    <p:extLst>
      <p:ext uri="{BB962C8B-B14F-4D97-AF65-F5344CB8AC3E}">
        <p14:creationId xmlns:p14="http://schemas.microsoft.com/office/powerpoint/2010/main" val="35306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10" name="Picture 38" descr="C:\Users\Aydin\Desktop\c-cor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0" y="1855048"/>
            <a:ext cx="2557651" cy="452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39" descr="C:\Users\Aydin\Desktop\cw_po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929" y="2699748"/>
            <a:ext cx="2840755" cy="275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Resim 12" descr="C:\Users\aydin.baskaya\Desktop\theta_i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816" y="1814612"/>
            <a:ext cx="3029166" cy="248948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6669322" y="1868010"/>
            <a:ext cx="122395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013643" y="378364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24" name="Rectangle 12"/>
          <p:cNvSpPr>
            <a:spLocks noChangeArrowheads="1"/>
          </p:cNvSpPr>
          <p:nvPr/>
        </p:nvSpPr>
        <p:spPr bwMode="auto">
          <a:xfrm>
            <a:off x="7276290" y="460425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36" name="Rectangle 27"/>
          <p:cNvSpPr>
            <a:spLocks noChangeArrowheads="1"/>
          </p:cNvSpPr>
          <p:nvPr/>
        </p:nvSpPr>
        <p:spPr bwMode="auto">
          <a:xfrm>
            <a:off x="1972569" y="248660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38" name="Rectangle 29"/>
          <p:cNvSpPr>
            <a:spLocks noChangeArrowheads="1"/>
          </p:cNvSpPr>
          <p:nvPr/>
        </p:nvSpPr>
        <p:spPr bwMode="auto">
          <a:xfrm>
            <a:off x="7042217" y="355247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39" name="Nesne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447919"/>
              </p:ext>
            </p:extLst>
          </p:nvPr>
        </p:nvGraphicFramePr>
        <p:xfrm>
          <a:off x="6866054" y="4342217"/>
          <a:ext cx="1244484" cy="739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" name="Equation" r:id="rId6" imgW="698197" imgH="431613" progId="Equation.DSMT4">
                  <p:embed/>
                </p:oleObj>
              </mc:Choice>
              <mc:Fallback>
                <p:oleObj name="Equation" r:id="rId6" imgW="698197" imgH="431613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6054" y="4342217"/>
                        <a:ext cx="1244484" cy="7399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1"/>
          <p:cNvSpPr>
            <a:spLocks noChangeArrowheads="1"/>
          </p:cNvSpPr>
          <p:nvPr/>
        </p:nvSpPr>
        <p:spPr bwMode="auto">
          <a:xfrm>
            <a:off x="7042217" y="435651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41" name="Nesne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477120"/>
              </p:ext>
            </p:extLst>
          </p:nvPr>
        </p:nvGraphicFramePr>
        <p:xfrm>
          <a:off x="6866054" y="5146263"/>
          <a:ext cx="1244484" cy="739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" name="Equation" r:id="rId8" imgW="685800" imgH="431800" progId="Equation.DSMT4">
                  <p:embed/>
                </p:oleObj>
              </mc:Choice>
              <mc:Fallback>
                <p:oleObj name="Equation" r:id="rId8" imgW="685800" imgH="4318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6054" y="5146263"/>
                        <a:ext cx="1244484" cy="7399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33"/>
          <p:cNvSpPr>
            <a:spLocks noChangeArrowheads="1"/>
          </p:cNvSpPr>
          <p:nvPr/>
        </p:nvSpPr>
        <p:spPr bwMode="auto">
          <a:xfrm>
            <a:off x="7139485" y="6085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43" name="Nesne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444907"/>
              </p:ext>
            </p:extLst>
          </p:nvPr>
        </p:nvGraphicFramePr>
        <p:xfrm>
          <a:off x="6866054" y="5970132"/>
          <a:ext cx="1379022" cy="43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" name="Equation" r:id="rId10" imgW="774364" imgH="241195" progId="Equation.DSMT4">
                  <p:embed/>
                </p:oleObj>
              </mc:Choice>
              <mc:Fallback>
                <p:oleObj name="Equation" r:id="rId10" imgW="774364" imgH="241195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6054" y="5970132"/>
                        <a:ext cx="1379022" cy="4372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35"/>
          <p:cNvSpPr>
            <a:spLocks noChangeArrowheads="1"/>
          </p:cNvSpPr>
          <p:nvPr/>
        </p:nvSpPr>
        <p:spPr bwMode="auto">
          <a:xfrm>
            <a:off x="3662786" y="355028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45" name="Nesne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343800"/>
              </p:ext>
            </p:extLst>
          </p:nvPr>
        </p:nvGraphicFramePr>
        <p:xfrm>
          <a:off x="3659655" y="5434924"/>
          <a:ext cx="798045" cy="698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" name="Equation" r:id="rId12" imgW="533169" imgH="444307" progId="Equation.DSMT4">
                  <p:embed/>
                </p:oleObj>
              </mc:Choice>
              <mc:Fallback>
                <p:oleObj name="Equation" r:id="rId12" imgW="533169" imgH="444307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655" y="5434924"/>
                        <a:ext cx="798045" cy="6982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0" y="0"/>
            <a:ext cx="2694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b="1" dirty="0" smtClean="0">
                <a:latin typeface="Century Gothic" panose="020B0502020202020204" pitchFamily="34" charset="0"/>
              </a:rPr>
              <a:t>Proposed Generator</a:t>
            </a:r>
            <a:endParaRPr lang="tr-TR" sz="2000" dirty="0">
              <a:latin typeface="Century Gothic" panose="020B0502020202020204" pitchFamily="34" charset="0"/>
            </a:endParaRPr>
          </a:p>
        </p:txBody>
      </p:sp>
      <p:sp>
        <p:nvSpPr>
          <p:cNvPr id="25" name="İçerik Yer Tutucusu 4"/>
          <p:cNvSpPr>
            <a:spLocks noGrp="1"/>
          </p:cNvSpPr>
          <p:nvPr>
            <p:ph sz="quarter" idx="2"/>
          </p:nvPr>
        </p:nvSpPr>
        <p:spPr>
          <a:xfrm>
            <a:off x="-2829" y="1201404"/>
            <a:ext cx="3537527" cy="443034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dirty="0" smtClean="0"/>
              <a:t>Half cross section of C-core</a:t>
            </a:r>
            <a:endParaRPr lang="tr-TR" sz="1800" dirty="0" smtClean="0">
              <a:solidFill>
                <a:schemeClr val="tx1"/>
              </a:solidFill>
            </a:endParaRPr>
          </a:p>
        </p:txBody>
      </p:sp>
      <p:sp>
        <p:nvSpPr>
          <p:cNvPr id="27" name="İçerik Yer Tutucusu 4"/>
          <p:cNvSpPr>
            <a:spLocks noGrp="1"/>
          </p:cNvSpPr>
          <p:nvPr>
            <p:ph sz="quarter" idx="2"/>
          </p:nvPr>
        </p:nvSpPr>
        <p:spPr>
          <a:xfrm>
            <a:off x="2701361" y="2355123"/>
            <a:ext cx="3537527" cy="443034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dirty="0" smtClean="0"/>
              <a:t>Counter view of one pole </a:t>
            </a:r>
            <a:endParaRPr lang="tr-TR" sz="1800" dirty="0" smtClean="0">
              <a:solidFill>
                <a:schemeClr val="tx1"/>
              </a:solidFill>
            </a:endParaRPr>
          </a:p>
        </p:txBody>
      </p:sp>
      <p:sp>
        <p:nvSpPr>
          <p:cNvPr id="28" name="İçerik Yer Tutucusu 4"/>
          <p:cNvSpPr>
            <a:spLocks noGrp="1"/>
          </p:cNvSpPr>
          <p:nvPr>
            <p:ph sz="quarter" idx="2"/>
          </p:nvPr>
        </p:nvSpPr>
        <p:spPr>
          <a:xfrm>
            <a:off x="5956816" y="1495686"/>
            <a:ext cx="3537527" cy="443034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dirty="0" smtClean="0"/>
              <a:t>Counter view of </a:t>
            </a:r>
            <a:r>
              <a:rPr lang="tr-TR" sz="1800" dirty="0" smtClean="0"/>
              <a:t>winding</a:t>
            </a:r>
            <a:endParaRPr lang="tr-TR" sz="1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0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İçerik Yer Tutucusu 4"/>
          <p:cNvSpPr>
            <a:spLocks noGrp="1"/>
          </p:cNvSpPr>
          <p:nvPr>
            <p:ph sz="quarter" idx="2"/>
          </p:nvPr>
        </p:nvSpPr>
        <p:spPr>
          <a:xfrm>
            <a:off x="0" y="5320934"/>
            <a:ext cx="9144000" cy="1097656"/>
          </a:xfrm>
        </p:spPr>
        <p:txBody>
          <a:bodyPr/>
          <a:lstStyle/>
          <a:p>
            <a:pPr algn="just"/>
            <a:r>
              <a:rPr lang="tr-TR" sz="1800" dirty="0" err="1" smtClean="0"/>
              <a:t>There</a:t>
            </a:r>
            <a:r>
              <a:rPr lang="tr-TR" sz="1800" dirty="0" smtClean="0"/>
              <a:t> is a 4/3 </a:t>
            </a:r>
            <a:r>
              <a:rPr lang="tr-TR" sz="1800" dirty="0" err="1" smtClean="0"/>
              <a:t>ratio</a:t>
            </a:r>
            <a:r>
              <a:rPr lang="tr-TR" sz="1800" dirty="0" smtClean="0"/>
              <a:t> </a:t>
            </a:r>
            <a:r>
              <a:rPr lang="tr-TR" sz="1800" dirty="0" err="1" smtClean="0"/>
              <a:t>between</a:t>
            </a:r>
            <a:r>
              <a:rPr lang="tr-TR" sz="1800" dirty="0" smtClean="0"/>
              <a:t> </a:t>
            </a:r>
            <a:r>
              <a:rPr lang="tr-TR" sz="1800" dirty="0" err="1" smtClean="0"/>
              <a:t>coil</a:t>
            </a:r>
            <a:r>
              <a:rPr lang="tr-TR" sz="1800" dirty="0" smtClean="0"/>
              <a:t> </a:t>
            </a:r>
            <a:r>
              <a:rPr lang="tr-TR" sz="1800" dirty="0" err="1" smtClean="0"/>
              <a:t>pitch</a:t>
            </a:r>
            <a:r>
              <a:rPr lang="tr-TR" sz="1800" dirty="0" smtClean="0"/>
              <a:t> </a:t>
            </a:r>
            <a:r>
              <a:rPr lang="tr-TR" sz="1800" dirty="0" err="1" smtClean="0"/>
              <a:t>and</a:t>
            </a:r>
            <a:r>
              <a:rPr lang="tr-TR" sz="1800" dirty="0" smtClean="0"/>
              <a:t> </a:t>
            </a:r>
            <a:r>
              <a:rPr lang="tr-TR" sz="1800" dirty="0" err="1" smtClean="0"/>
              <a:t>pole</a:t>
            </a:r>
            <a:r>
              <a:rPr lang="tr-TR" sz="1800" dirty="0" smtClean="0"/>
              <a:t> </a:t>
            </a:r>
            <a:r>
              <a:rPr lang="tr-TR" sz="1800" dirty="0" err="1" smtClean="0"/>
              <a:t>pitch</a:t>
            </a:r>
            <a:r>
              <a:rPr lang="tr-TR" sz="1800" dirty="0" smtClean="0"/>
              <a:t> in </a:t>
            </a:r>
            <a:r>
              <a:rPr lang="tr-TR" sz="1800" dirty="0" err="1" smtClean="0"/>
              <a:t>order</a:t>
            </a:r>
            <a:r>
              <a:rPr lang="tr-TR" sz="1800" dirty="0" smtClean="0"/>
              <a:t> </a:t>
            </a:r>
            <a:r>
              <a:rPr lang="tr-TR" sz="1800" dirty="0" err="1" smtClean="0"/>
              <a:t>to</a:t>
            </a:r>
            <a:r>
              <a:rPr lang="tr-TR" sz="1800" dirty="0" smtClean="0"/>
              <a:t> </a:t>
            </a:r>
            <a:r>
              <a:rPr lang="tr-TR" sz="1800" dirty="0" err="1" smtClean="0"/>
              <a:t>get</a:t>
            </a:r>
            <a:r>
              <a:rPr lang="tr-TR" sz="1800" dirty="0" smtClean="0"/>
              <a:t> </a:t>
            </a:r>
            <a:r>
              <a:rPr lang="tr-TR" sz="1800" dirty="0" err="1" smtClean="0"/>
              <a:t>higher</a:t>
            </a:r>
            <a:r>
              <a:rPr lang="tr-TR" sz="1800" dirty="0" smtClean="0"/>
              <a:t> </a:t>
            </a:r>
            <a:r>
              <a:rPr lang="tr-TR" sz="1800" dirty="0" err="1" smtClean="0"/>
              <a:t>induced</a:t>
            </a:r>
            <a:r>
              <a:rPr lang="tr-TR" sz="1800" dirty="0" smtClean="0"/>
              <a:t> </a:t>
            </a:r>
            <a:r>
              <a:rPr lang="tr-TR" sz="1800" dirty="0" err="1" smtClean="0"/>
              <a:t>voltage</a:t>
            </a:r>
            <a:r>
              <a:rPr lang="tr-TR" sz="1800" dirty="0" smtClean="0"/>
              <a:t>.</a:t>
            </a:r>
            <a:endParaRPr lang="tr-TR" sz="180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9" name="Picture 11" descr="C:\Users\Aydin\Desktop\ab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01" y="668661"/>
            <a:ext cx="6775198" cy="4207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0" y="0"/>
            <a:ext cx="2694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b="1" dirty="0" smtClean="0">
                <a:latin typeface="Century Gothic" panose="020B0502020202020204" pitchFamily="34" charset="0"/>
              </a:rPr>
              <a:t>Proposed Generator</a:t>
            </a:r>
            <a:endParaRPr lang="tr-TR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34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9" name="Resim 8" descr="C:\Users\aydin.baskaya\Desktop\pitch variation_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12" y="790343"/>
            <a:ext cx="7815175" cy="409294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0" y="0"/>
            <a:ext cx="2694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b="1" dirty="0" smtClean="0">
                <a:latin typeface="Century Gothic" panose="020B0502020202020204" pitchFamily="34" charset="0"/>
              </a:rPr>
              <a:t>Proposed Generator</a:t>
            </a:r>
            <a:endParaRPr lang="tr-TR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88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10" name="Resim 9" descr="C:\Users\aydin.baskaya\Desktop\rel_networ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313310"/>
            <a:ext cx="5603228" cy="2931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İçerik Yer Tutucusu 4"/>
          <p:cNvSpPr>
            <a:spLocks noGrp="1"/>
          </p:cNvSpPr>
          <p:nvPr>
            <p:ph sz="quarter" idx="2"/>
          </p:nvPr>
        </p:nvSpPr>
        <p:spPr>
          <a:xfrm>
            <a:off x="0" y="4432"/>
            <a:ext cx="7772400" cy="1097656"/>
          </a:xfrm>
        </p:spPr>
        <p:txBody>
          <a:bodyPr/>
          <a:lstStyle/>
          <a:p>
            <a:pPr algn="just"/>
            <a:r>
              <a:rPr lang="tr-TR" sz="2000" b="1" dirty="0" err="1" smtClean="0"/>
              <a:t>Reluctance</a:t>
            </a:r>
            <a:r>
              <a:rPr lang="tr-TR" sz="2000" b="1" dirty="0" smtClean="0"/>
              <a:t> network</a:t>
            </a:r>
            <a:endParaRPr lang="tr-TR" sz="2000" b="1" dirty="0"/>
          </a:p>
        </p:txBody>
      </p:sp>
      <p:pic>
        <p:nvPicPr>
          <p:cNvPr id="12" name="Resim 11" descr="C:\Users\aydin.baskaya\Desktop\Sst_new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140" y="1313310"/>
            <a:ext cx="3044520" cy="3159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799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9" name="Resim 8" descr="C:\Users\aydin.baskaya\Desktop\leakage_netwo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611" y="1580680"/>
            <a:ext cx="5374341" cy="364586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İçerik Yer Tutucusu 4"/>
          <p:cNvSpPr>
            <a:spLocks noGrp="1"/>
          </p:cNvSpPr>
          <p:nvPr>
            <p:ph sz="quarter" idx="2"/>
          </p:nvPr>
        </p:nvSpPr>
        <p:spPr>
          <a:xfrm>
            <a:off x="-85725" y="972098"/>
            <a:ext cx="7772400" cy="343178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dirty="0" err="1" smtClean="0"/>
              <a:t>Magnet-magnet</a:t>
            </a:r>
            <a:r>
              <a:rPr lang="tr-TR" sz="1800" dirty="0" smtClean="0"/>
              <a:t> </a:t>
            </a:r>
            <a:r>
              <a:rPr lang="tr-TR" sz="1800" dirty="0" err="1" smtClean="0"/>
              <a:t>leakage</a:t>
            </a:r>
            <a:r>
              <a:rPr lang="tr-TR" sz="1800" dirty="0" smtClean="0"/>
              <a:t> </a:t>
            </a:r>
            <a:r>
              <a:rPr lang="tr-TR" sz="1800" dirty="0" err="1" smtClean="0"/>
              <a:t>fluxes</a:t>
            </a:r>
            <a:r>
              <a:rPr lang="tr-TR" sz="1800" dirty="0" smtClean="0"/>
              <a:t> </a:t>
            </a:r>
            <a:r>
              <a:rPr lang="tr-TR" sz="1800" dirty="0" err="1" smtClean="0"/>
              <a:t>are</a:t>
            </a:r>
            <a:r>
              <a:rPr lang="tr-TR" sz="1800" dirty="0" smtClean="0"/>
              <a:t> </a:t>
            </a:r>
            <a:r>
              <a:rPr lang="tr-TR" sz="1800" dirty="0" err="1" smtClean="0"/>
              <a:t>taken</a:t>
            </a:r>
            <a:r>
              <a:rPr lang="tr-TR" sz="1800" dirty="0" smtClean="0"/>
              <a:t> </a:t>
            </a:r>
            <a:r>
              <a:rPr lang="tr-TR" sz="1800" dirty="0" err="1" smtClean="0"/>
              <a:t>into</a:t>
            </a:r>
            <a:r>
              <a:rPr lang="tr-TR" sz="1800" dirty="0" smtClean="0"/>
              <a:t> </a:t>
            </a:r>
            <a:r>
              <a:rPr lang="tr-TR" sz="1800" dirty="0" err="1" smtClean="0"/>
              <a:t>account</a:t>
            </a:r>
            <a:endParaRPr lang="tr-TR" sz="1800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6162675" y="233515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12" name="Nesne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598184"/>
              </p:ext>
            </p:extLst>
          </p:nvPr>
        </p:nvGraphicFramePr>
        <p:xfrm>
          <a:off x="3923981" y="5379194"/>
          <a:ext cx="1533600" cy="400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" name="Equation" r:id="rId4" imgW="850531" imgH="241195" progId="Equation.DSMT4">
                  <p:embed/>
                </p:oleObj>
              </mc:Choice>
              <mc:Fallback>
                <p:oleObj name="Equation" r:id="rId4" imgW="850531" imgH="241195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81" y="5379194"/>
                        <a:ext cx="1533600" cy="4000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5491162" y="45981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990725" y="557922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6362700" y="404309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5562600" y="58446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23" name="İçerik Yer Tutucusu 4"/>
          <p:cNvSpPr>
            <a:spLocks noGrp="1"/>
          </p:cNvSpPr>
          <p:nvPr>
            <p:ph sz="quarter" idx="2"/>
          </p:nvPr>
        </p:nvSpPr>
        <p:spPr>
          <a:xfrm>
            <a:off x="0" y="4432"/>
            <a:ext cx="7772400" cy="1097656"/>
          </a:xfrm>
        </p:spPr>
        <p:txBody>
          <a:bodyPr/>
          <a:lstStyle/>
          <a:p>
            <a:pPr algn="just"/>
            <a:r>
              <a:rPr lang="tr-TR" sz="2000" b="1" dirty="0" err="1" smtClean="0"/>
              <a:t>Reluctance</a:t>
            </a:r>
            <a:r>
              <a:rPr lang="tr-TR" sz="2000" b="1" dirty="0" smtClean="0"/>
              <a:t> network</a:t>
            </a:r>
            <a:endParaRPr lang="tr-TR" sz="2000" b="1" dirty="0"/>
          </a:p>
        </p:txBody>
      </p:sp>
    </p:spTree>
    <p:extLst>
      <p:ext uri="{BB962C8B-B14F-4D97-AF65-F5344CB8AC3E}">
        <p14:creationId xmlns:p14="http://schemas.microsoft.com/office/powerpoint/2010/main" val="280252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9" name="Picture 47" descr="C:\Users\Aydin\Desktop\bag_si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29" y="461272"/>
            <a:ext cx="6865740" cy="3459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9" descr="C:\Users\Aydin\Desktop\phaso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340" y="4027632"/>
            <a:ext cx="2610895" cy="173823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Nesne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805525"/>
              </p:ext>
            </p:extLst>
          </p:nvPr>
        </p:nvGraphicFramePr>
        <p:xfrm>
          <a:off x="2342985" y="6079986"/>
          <a:ext cx="4229429" cy="336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3" name="Equation" r:id="rId5" imgW="3111480" imgH="241200" progId="Equation.DSMT4">
                  <p:embed/>
                </p:oleObj>
              </mc:Choice>
              <mc:Fallback>
                <p:oleObj name="Equation" r:id="rId5" imgW="3111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2985" y="6079986"/>
                        <a:ext cx="4229429" cy="33662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İçerik Yer Tutucusu 4"/>
          <p:cNvSpPr>
            <a:spLocks noGrp="1"/>
          </p:cNvSpPr>
          <p:nvPr>
            <p:ph sz="quarter" idx="2"/>
          </p:nvPr>
        </p:nvSpPr>
        <p:spPr>
          <a:xfrm>
            <a:off x="0" y="4432"/>
            <a:ext cx="7772400" cy="1097656"/>
          </a:xfrm>
        </p:spPr>
        <p:txBody>
          <a:bodyPr/>
          <a:lstStyle/>
          <a:p>
            <a:pPr algn="just"/>
            <a:r>
              <a:rPr lang="tr-TR" sz="2000" b="1" dirty="0" smtClean="0"/>
              <a:t>Flux Density waveform</a:t>
            </a:r>
            <a:endParaRPr lang="tr-TR" sz="2000" b="1" dirty="0"/>
          </a:p>
        </p:txBody>
      </p:sp>
    </p:spTree>
    <p:extLst>
      <p:ext uri="{BB962C8B-B14F-4D97-AF65-F5344CB8AC3E}">
        <p14:creationId xmlns:p14="http://schemas.microsoft.com/office/powerpoint/2010/main" val="36835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9" name="İçerik Yer Tutucusu 4"/>
          <p:cNvSpPr txBox="1">
            <a:spLocks/>
          </p:cNvSpPr>
          <p:nvPr/>
        </p:nvSpPr>
        <p:spPr bwMode="auto">
          <a:xfrm>
            <a:off x="-60960" y="0"/>
            <a:ext cx="7772400" cy="109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1pPr>
            <a:lvl2pPr marL="639763" indent="-457200" algn="l" rtl="0" eaLnBrk="0" fontAlgn="base" hangingPunct="0">
              <a:spcBef>
                <a:spcPts val="438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2pPr>
            <a:lvl3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3pPr>
            <a:lvl4pPr marL="118745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4pPr>
            <a:lvl5pPr marL="1462088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tr-TR" sz="2000" b="1" dirty="0" smtClean="0"/>
              <a:t>50 kW/60 rpm sample verification</a:t>
            </a:r>
            <a:endParaRPr lang="tr-TR" sz="2000" b="1" dirty="0"/>
          </a:p>
        </p:txBody>
      </p:sp>
      <p:pic>
        <p:nvPicPr>
          <p:cNvPr id="10" name="Resim 8" descr="C:\Users\aydin.baskaya\Desktop\flux_exce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" y="949104"/>
            <a:ext cx="4774043" cy="346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Resim 25" descr="C:\Users\aydin.baskaya\Desktop\result_fea_50_2 - Cop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884" y="1242643"/>
            <a:ext cx="4314116" cy="302226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381223"/>
              </p:ext>
            </p:extLst>
          </p:nvPr>
        </p:nvGraphicFramePr>
        <p:xfrm>
          <a:off x="1524000" y="4654857"/>
          <a:ext cx="6096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741"/>
                <a:gridCol w="1344706"/>
                <a:gridCol w="1129553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tr-TR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dirty="0" smtClean="0">
                          <a:latin typeface="Century Gothic" panose="020B0502020202020204" pitchFamily="34" charset="0"/>
                        </a:rPr>
                        <a:t>Analytical</a:t>
                      </a:r>
                      <a:endParaRPr lang="tr-TR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dirty="0" smtClean="0">
                          <a:latin typeface="Century Gothic" panose="020B0502020202020204" pitchFamily="34" charset="0"/>
                        </a:rPr>
                        <a:t>FEA</a:t>
                      </a:r>
                      <a:endParaRPr lang="tr-TR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dirty="0" smtClean="0">
                          <a:latin typeface="Century Gothic" panose="020B0502020202020204" pitchFamily="34" charset="0"/>
                        </a:rPr>
                        <a:t>Error</a:t>
                      </a:r>
                      <a:endParaRPr lang="tr-TR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800" dirty="0" smtClean="0">
                          <a:latin typeface="Century Gothic" panose="020B0502020202020204" pitchFamily="34" charset="0"/>
                        </a:rPr>
                        <a:t>Peak</a:t>
                      </a:r>
                      <a:r>
                        <a:rPr lang="tr-TR" sz="1800" baseline="0" dirty="0" smtClean="0">
                          <a:latin typeface="Century Gothic" panose="020B0502020202020204" pitchFamily="34" charset="0"/>
                        </a:rPr>
                        <a:t> Airgap Flux Density </a:t>
                      </a:r>
                      <a:endParaRPr lang="tr-TR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dirty="0" smtClean="0">
                          <a:latin typeface="Century Gothic" panose="020B0502020202020204" pitchFamily="34" charset="0"/>
                        </a:rPr>
                        <a:t>0.67 T</a:t>
                      </a:r>
                      <a:endParaRPr lang="tr-TR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dirty="0" smtClean="0">
                          <a:latin typeface="Century Gothic" panose="020B0502020202020204" pitchFamily="34" charset="0"/>
                        </a:rPr>
                        <a:t>0.65 T</a:t>
                      </a:r>
                      <a:endParaRPr lang="tr-TR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dirty="0" smtClean="0">
                          <a:latin typeface="Century Gothic" panose="020B0502020202020204" pitchFamily="34" charset="0"/>
                        </a:rPr>
                        <a:t>3%</a:t>
                      </a:r>
                      <a:endParaRPr lang="tr-TR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800" dirty="0" smtClean="0">
                          <a:latin typeface="Century Gothic" panose="020B0502020202020204" pitchFamily="34" charset="0"/>
                        </a:rPr>
                        <a:t>Peak Induced Emf  </a:t>
                      </a:r>
                      <a:r>
                        <a:rPr kumimoji="0" lang="en-GB" sz="1800" i="1" kern="1200" dirty="0" err="1" smtClean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E</a:t>
                      </a:r>
                      <a:r>
                        <a:rPr kumimoji="0" lang="en-GB" sz="1800" i="1" kern="1200" baseline="-25000" dirty="0" err="1" smtClean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ph,peak</a:t>
                      </a:r>
                      <a:endParaRPr lang="tr-TR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dirty="0" smtClean="0">
                          <a:latin typeface="Century Gothic" panose="020B0502020202020204" pitchFamily="34" charset="0"/>
                        </a:rPr>
                        <a:t>1496 V</a:t>
                      </a:r>
                      <a:endParaRPr lang="tr-TR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dirty="0" smtClean="0">
                          <a:latin typeface="Century Gothic" panose="020B0502020202020204" pitchFamily="34" charset="0"/>
                        </a:rPr>
                        <a:t>1600</a:t>
                      </a:r>
                      <a:r>
                        <a:rPr lang="tr-TR" sz="1800" baseline="0" dirty="0" smtClean="0">
                          <a:latin typeface="Century Gothic" panose="020B0502020202020204" pitchFamily="34" charset="0"/>
                        </a:rPr>
                        <a:t> V</a:t>
                      </a:r>
                      <a:endParaRPr lang="tr-TR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dirty="0" smtClean="0">
                          <a:latin typeface="Century Gothic" panose="020B0502020202020204" pitchFamily="34" charset="0"/>
                        </a:rPr>
                        <a:t>6.5%</a:t>
                      </a:r>
                      <a:endParaRPr lang="tr-TR" sz="1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95082" y="509499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232402"/>
              </p:ext>
            </p:extLst>
          </p:nvPr>
        </p:nvGraphicFramePr>
        <p:xfrm>
          <a:off x="3039035" y="5297503"/>
          <a:ext cx="429782" cy="328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7" name="Equation" r:id="rId5" imgW="317225" imgH="253780" progId="Equation.DSMT4">
                  <p:embed/>
                </p:oleObj>
              </mc:Choice>
              <mc:Fallback>
                <p:oleObj name="Equation" r:id="rId5" imgW="317225" imgH="2537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9035" y="5297503"/>
                        <a:ext cx="429782" cy="3286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86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/>
          <p:cNvSpPr txBox="1"/>
          <p:nvPr/>
        </p:nvSpPr>
        <p:spPr>
          <a:xfrm>
            <a:off x="4296792" y="2166073"/>
            <a:ext cx="4714043" cy="923330"/>
          </a:xfrm>
          <a:prstGeom prst="rect">
            <a:avLst/>
          </a:prstGeom>
          <a:solidFill>
            <a:srgbClr val="D0112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DESIGN OF A MODULAR, AXIAL-FLUX DIRECT DRIVE PERMANENT MAGNET GENERATOR FOR WIND TURBINES </a:t>
            </a:r>
            <a:endParaRPr lang="tr-TR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3990511" y="3906177"/>
            <a:ext cx="4891595" cy="523220"/>
          </a:xfrm>
          <a:prstGeom prst="rect">
            <a:avLst/>
          </a:prstGeom>
          <a:solidFill>
            <a:srgbClr val="D0112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endParaRPr lang="tr-TR" sz="14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tr-TR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Aydın BAŞKAYA</a:t>
            </a:r>
            <a:endParaRPr lang="tr-TR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Metin kutusu 3"/>
          <p:cNvSpPr txBox="1"/>
          <p:nvPr/>
        </p:nvSpPr>
        <p:spPr>
          <a:xfrm>
            <a:off x="3346881" y="5580486"/>
            <a:ext cx="4891595" cy="523220"/>
          </a:xfrm>
          <a:prstGeom prst="rect">
            <a:avLst/>
          </a:prstGeom>
          <a:solidFill>
            <a:srgbClr val="D0112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January</a:t>
            </a:r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17, 2018</a:t>
            </a:r>
          </a:p>
          <a:p>
            <a:pPr algn="ctr"/>
            <a:r>
              <a:rPr lang="tr-T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METU EEE</a:t>
            </a:r>
            <a:endParaRPr lang="tr-TR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49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10" name="İçerik Yer Tutucusu 4"/>
          <p:cNvSpPr>
            <a:spLocks noGrp="1"/>
          </p:cNvSpPr>
          <p:nvPr>
            <p:ph sz="quarter" idx="2"/>
          </p:nvPr>
        </p:nvSpPr>
        <p:spPr>
          <a:xfrm>
            <a:off x="0" y="570475"/>
            <a:ext cx="7772400" cy="1097656"/>
          </a:xfrm>
        </p:spPr>
        <p:txBody>
          <a:bodyPr/>
          <a:lstStyle/>
          <a:p>
            <a:pPr algn="just"/>
            <a:r>
              <a:rPr lang="tr-TR" sz="2000" b="1" dirty="0" err="1" smtClean="0"/>
              <a:t>Structural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deflection</a:t>
            </a:r>
            <a:endParaRPr lang="tr-TR" sz="2000" b="1" dirty="0"/>
          </a:p>
        </p:txBody>
      </p:sp>
      <p:sp>
        <p:nvSpPr>
          <p:cNvPr id="11" name="İçerik Yer Tutucusu 4"/>
          <p:cNvSpPr>
            <a:spLocks noGrp="1"/>
          </p:cNvSpPr>
          <p:nvPr>
            <p:ph sz="quarter" idx="2"/>
          </p:nvPr>
        </p:nvSpPr>
        <p:spPr>
          <a:xfrm>
            <a:off x="0" y="1175170"/>
            <a:ext cx="4995760" cy="1097656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dirty="0" smtClean="0"/>
              <a:t>Deflection should be below 10% with respect to air gap clearance [71]-[73]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dirty="0" err="1" smtClean="0"/>
              <a:t>Beam</a:t>
            </a:r>
            <a:r>
              <a:rPr lang="tr-TR" sz="1800" dirty="0" smtClean="0"/>
              <a:t> model is </a:t>
            </a:r>
            <a:r>
              <a:rPr lang="tr-TR" sz="1800" dirty="0" err="1" smtClean="0"/>
              <a:t>used</a:t>
            </a:r>
            <a:r>
              <a:rPr lang="tr-TR" sz="1800" dirty="0" smtClean="0"/>
              <a:t> in </a:t>
            </a:r>
            <a:r>
              <a:rPr lang="tr-TR" sz="1800" dirty="0" err="1" smtClean="0"/>
              <a:t>the</a:t>
            </a:r>
            <a:r>
              <a:rPr lang="tr-TR" sz="1800" dirty="0" smtClean="0"/>
              <a:t> </a:t>
            </a:r>
            <a:r>
              <a:rPr lang="tr-TR" sz="1800" dirty="0" err="1" smtClean="0"/>
              <a:t>calculation</a:t>
            </a:r>
            <a:r>
              <a:rPr lang="tr-TR" sz="1800" dirty="0" smtClean="0"/>
              <a:t> of C-</a:t>
            </a:r>
            <a:r>
              <a:rPr lang="tr-TR" sz="1800" dirty="0" err="1" smtClean="0"/>
              <a:t>Core</a:t>
            </a:r>
            <a:r>
              <a:rPr lang="tr-TR" sz="1800" dirty="0" smtClean="0"/>
              <a:t> </a:t>
            </a:r>
            <a:r>
              <a:rPr lang="tr-TR" sz="1800" dirty="0" err="1" smtClean="0"/>
              <a:t>deflection</a:t>
            </a:r>
            <a:endParaRPr lang="tr-TR" sz="1800" dirty="0"/>
          </a:p>
        </p:txBody>
      </p:sp>
      <p:pic>
        <p:nvPicPr>
          <p:cNvPr id="13" name="Resi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575" y="570475"/>
            <a:ext cx="3592626" cy="2948348"/>
          </a:xfrm>
          <a:prstGeom prst="rect">
            <a:avLst/>
          </a:prstGeom>
        </p:spPr>
      </p:pic>
      <p:sp>
        <p:nvSpPr>
          <p:cNvPr id="14" name="İçerik Yer Tutucusu 4"/>
          <p:cNvSpPr>
            <a:spLocks noGrp="1"/>
          </p:cNvSpPr>
          <p:nvPr>
            <p:ph sz="quarter" idx="2"/>
          </p:nvPr>
        </p:nvSpPr>
        <p:spPr>
          <a:xfrm>
            <a:off x="0" y="3244409"/>
            <a:ext cx="7772400" cy="1097656"/>
          </a:xfrm>
        </p:spPr>
        <p:txBody>
          <a:bodyPr/>
          <a:lstStyle/>
          <a:p>
            <a:pPr algn="just"/>
            <a:r>
              <a:rPr lang="tr-TR" sz="2000" b="1" dirty="0" err="1" smtClean="0"/>
              <a:t>Thermal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Approach</a:t>
            </a:r>
            <a:endParaRPr lang="tr-TR" sz="2000" b="1" dirty="0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914400" y="48564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16" name="Nesne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0789643"/>
              </p:ext>
            </p:extLst>
          </p:nvPr>
        </p:nvGraphicFramePr>
        <p:xfrm>
          <a:off x="1513439" y="4915885"/>
          <a:ext cx="2095522" cy="693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" name="Equation" r:id="rId4" imgW="1384300" imgH="457200" progId="Equation.DSMT4">
                  <p:embed/>
                </p:oleObj>
              </mc:Choice>
              <mc:Fallback>
                <p:oleObj name="Equation" r:id="rId4" imgW="1384300" imgH="457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3439" y="4915885"/>
                        <a:ext cx="2095522" cy="6936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İçerik Yer Tutucusu 4"/>
          <p:cNvSpPr>
            <a:spLocks noGrp="1"/>
          </p:cNvSpPr>
          <p:nvPr>
            <p:ph sz="quarter" idx="2"/>
          </p:nvPr>
        </p:nvSpPr>
        <p:spPr>
          <a:xfrm>
            <a:off x="-1" y="3702924"/>
            <a:ext cx="5116749" cy="1073357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dirty="0" err="1" smtClean="0"/>
              <a:t>Forced</a:t>
            </a:r>
            <a:r>
              <a:rPr lang="tr-TR" sz="1800" dirty="0" smtClean="0"/>
              <a:t> </a:t>
            </a:r>
            <a:r>
              <a:rPr lang="tr-TR" sz="1800" dirty="0" err="1" smtClean="0"/>
              <a:t>air</a:t>
            </a:r>
            <a:r>
              <a:rPr lang="tr-TR" sz="1800" dirty="0" smtClean="0"/>
              <a:t> </a:t>
            </a:r>
            <a:r>
              <a:rPr lang="tr-TR" sz="1800" dirty="0" err="1" smtClean="0"/>
              <a:t>cooling</a:t>
            </a:r>
            <a:r>
              <a:rPr lang="tr-TR" sz="1800" dirty="0" smtClean="0"/>
              <a:t> </a:t>
            </a:r>
            <a:r>
              <a:rPr lang="tr-TR" sz="1800" dirty="0" err="1" smtClean="0"/>
              <a:t>selected</a:t>
            </a:r>
            <a:endParaRPr lang="tr-TR" sz="18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dirty="0" smtClean="0"/>
              <a:t>Reference current density is used as 7 </a:t>
            </a:r>
            <a:r>
              <a:rPr lang="en-US" sz="1800" dirty="0"/>
              <a:t>A/mm</a:t>
            </a:r>
            <a:r>
              <a:rPr lang="en-US" sz="1800" baseline="30000" dirty="0"/>
              <a:t>2 </a:t>
            </a:r>
            <a:r>
              <a:rPr lang="tr-TR" sz="1800" dirty="0" smtClean="0"/>
              <a:t>[50],[79]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800" dirty="0"/>
          </a:p>
        </p:txBody>
      </p:sp>
      <p:pic>
        <p:nvPicPr>
          <p:cNvPr id="18" name="Picture 320" descr="torque_arm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527" y="3894423"/>
            <a:ext cx="190182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56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241" y="4424824"/>
            <a:ext cx="1143000" cy="126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İçerik Yer Tutucusu 4"/>
          <p:cNvSpPr>
            <a:spLocks noGrp="1"/>
          </p:cNvSpPr>
          <p:nvPr>
            <p:ph sz="quarter" idx="2"/>
          </p:nvPr>
        </p:nvSpPr>
        <p:spPr>
          <a:xfrm>
            <a:off x="5161866" y="6059066"/>
            <a:ext cx="5116749" cy="1073357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/>
              <a:t>8 rotor bars and 6 stator </a:t>
            </a:r>
            <a:r>
              <a:rPr lang="en-GB" sz="1800" dirty="0" smtClean="0"/>
              <a:t>bars</a:t>
            </a:r>
            <a:r>
              <a:rPr lang="tr-TR" sz="1800" dirty="0" smtClean="0"/>
              <a:t>[66]</a:t>
            </a:r>
            <a:r>
              <a:rPr lang="en-GB" sz="1800" dirty="0" smtClean="0"/>
              <a:t> 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39918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 smtClean="0"/>
              <a:t>Outline</a:t>
            </a:r>
            <a:endParaRPr lang="tr-TR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tr-TR" dirty="0" err="1" smtClean="0"/>
              <a:t>Introduction</a:t>
            </a:r>
            <a:endParaRPr lang="tr-TR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/>
              <a:t>Review Of Wind Energy Conversion (W</a:t>
            </a:r>
            <a:r>
              <a:rPr lang="tr-TR" dirty="0" smtClean="0"/>
              <a:t>EC</a:t>
            </a:r>
            <a:r>
              <a:rPr lang="en-US" dirty="0" smtClean="0"/>
              <a:t>) Systems</a:t>
            </a:r>
            <a:endParaRPr lang="tr-TR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/>
              <a:t>Design Of The Proposed Axial Flux Generator</a:t>
            </a:r>
            <a:endParaRPr lang="tr-TR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Optimization And Design</a:t>
            </a:r>
            <a:endParaRPr lang="tr-TR" dirty="0" smtClean="0">
              <a:solidFill>
                <a:srgbClr val="FF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/>
              <a:t>F</a:t>
            </a:r>
            <a:r>
              <a:rPr lang="tr-TR" dirty="0" smtClean="0"/>
              <a:t>EA</a:t>
            </a:r>
            <a:r>
              <a:rPr lang="en-US" dirty="0" smtClean="0"/>
              <a:t> Verification Of Analytical Design</a:t>
            </a:r>
            <a:endParaRPr lang="tr-TR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/>
              <a:t>Conclusions</a:t>
            </a:r>
            <a:endParaRPr lang="tr-TR" b="1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tr-TR" b="1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tr-TR" b="1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07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İçerik Yer Tutucusu 4"/>
          <p:cNvSpPr>
            <a:spLocks noGrp="1"/>
          </p:cNvSpPr>
          <p:nvPr>
            <p:ph sz="quarter" idx="2"/>
          </p:nvPr>
        </p:nvSpPr>
        <p:spPr>
          <a:xfrm>
            <a:off x="-28796" y="841587"/>
            <a:ext cx="9144000" cy="9746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smtClean="0"/>
              <a:t>Genetic Algorithm is selected for the cost-based optimization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smtClean="0"/>
              <a:t>15 different design parameters of the proposed generator are optimized.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smtClean="0"/>
              <a:t>Air gap is selected as constant (10 mm-from 1/1000)[47][82]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smtClean="0"/>
              <a:t>Objective function is defined as: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10" name="İçerik Yer Tutucusu 4"/>
          <p:cNvSpPr>
            <a:spLocks noGrp="1"/>
          </p:cNvSpPr>
          <p:nvPr>
            <p:ph sz="quarter" idx="2"/>
          </p:nvPr>
        </p:nvSpPr>
        <p:spPr>
          <a:xfrm>
            <a:off x="-28796" y="0"/>
            <a:ext cx="7772400" cy="1097656"/>
          </a:xfrm>
        </p:spPr>
        <p:txBody>
          <a:bodyPr/>
          <a:lstStyle/>
          <a:p>
            <a:pPr algn="just"/>
            <a:r>
              <a:rPr lang="tr-TR" sz="2000" b="1" dirty="0" smtClean="0"/>
              <a:t>Optimization Characteristics</a:t>
            </a:r>
            <a:endParaRPr lang="tr-TR" sz="2000" b="1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815840" y="391293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543644"/>
              </p:ext>
            </p:extLst>
          </p:nvPr>
        </p:nvGraphicFramePr>
        <p:xfrm>
          <a:off x="630528" y="2835450"/>
          <a:ext cx="7480010" cy="84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6" name="Equation" r:id="rId3" imgW="5232240" imgH="609480" progId="Equation.DSMT4">
                  <p:embed/>
                </p:oleObj>
              </mc:Choice>
              <mc:Fallback>
                <p:oleObj name="Equation" r:id="rId3" imgW="5232240" imgH="6094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528" y="2835450"/>
                        <a:ext cx="7480010" cy="8447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5479626" y="397300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876820"/>
              </p:ext>
            </p:extLst>
          </p:nvPr>
        </p:nvGraphicFramePr>
        <p:xfrm>
          <a:off x="2219010" y="4019074"/>
          <a:ext cx="4065203" cy="34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" name="Equation" r:id="rId5" imgW="2438400" imgH="228600" progId="Equation.DSMT4">
                  <p:embed/>
                </p:oleObj>
              </mc:Choice>
              <mc:Fallback>
                <p:oleObj name="Equation" r:id="rId5" imgW="24384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010" y="4019074"/>
                        <a:ext cx="4065203" cy="3472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314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9" name="İçerik Yer Tutucusu 4"/>
          <p:cNvSpPr txBox="1">
            <a:spLocks/>
          </p:cNvSpPr>
          <p:nvPr/>
        </p:nvSpPr>
        <p:spPr bwMode="auto">
          <a:xfrm>
            <a:off x="-28796" y="647"/>
            <a:ext cx="4752982" cy="109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1pPr>
            <a:lvl2pPr marL="639763" indent="-457200" algn="l" rtl="0" eaLnBrk="0" fontAlgn="base" hangingPunct="0">
              <a:spcBef>
                <a:spcPts val="438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2pPr>
            <a:lvl3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3pPr>
            <a:lvl4pPr marL="118745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4pPr>
            <a:lvl5pPr marL="1462088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tr-TR" sz="2000" b="1" dirty="0" smtClean="0"/>
              <a:t>Optimization Characteristics</a:t>
            </a:r>
          </a:p>
          <a:p>
            <a:pPr algn="just" defTabSz="914400"/>
            <a:endParaRPr lang="tr-TR" sz="1800" b="1" dirty="0"/>
          </a:p>
          <a:p>
            <a:pPr algn="just" defTabSz="914400"/>
            <a:endParaRPr lang="tr-TR" sz="1800" b="1" dirty="0" smtClean="0"/>
          </a:p>
          <a:p>
            <a:pPr marL="285750" indent="-285750" algn="just" defTabSz="914400">
              <a:buFont typeface="Arial" panose="020B0604020202020204" pitchFamily="34" charset="0"/>
              <a:buChar char="•"/>
            </a:pPr>
            <a:r>
              <a:rPr lang="tr-TR" sz="1800" dirty="0" smtClean="0"/>
              <a:t>Population Size=100</a:t>
            </a:r>
          </a:p>
          <a:p>
            <a:pPr marL="285750" indent="-285750" algn="just" defTabSz="914400">
              <a:buFont typeface="Arial" panose="020B0604020202020204" pitchFamily="34" charset="0"/>
              <a:buChar char="•"/>
            </a:pPr>
            <a:r>
              <a:rPr lang="tr-TR" sz="1800" dirty="0" smtClean="0"/>
              <a:t>Number of Generation=200</a:t>
            </a:r>
            <a:endParaRPr lang="tr-TR" sz="1800" dirty="0"/>
          </a:p>
          <a:p>
            <a:pPr marL="285750" indent="-285750" algn="just" defTabSz="914400">
              <a:buFont typeface="Arial" panose="020B0604020202020204" pitchFamily="34" charset="0"/>
              <a:buChar char="•"/>
            </a:pPr>
            <a:r>
              <a:rPr lang="tr-TR" sz="1800" dirty="0" smtClean="0"/>
              <a:t>9 speed intervals with real wind probabalistic</a:t>
            </a:r>
          </a:p>
          <a:p>
            <a:pPr marL="285750" indent="-285750" algn="just" defTabSz="914400">
              <a:buFont typeface="Arial" panose="020B0604020202020204" pitchFamily="34" charset="0"/>
              <a:buChar char="•"/>
            </a:pPr>
            <a:r>
              <a:rPr lang="tr-TR" sz="1800" dirty="0" smtClean="0"/>
              <a:t>7 different penalty functions</a:t>
            </a:r>
          </a:p>
          <a:p>
            <a:pPr marL="285750" indent="-285750" algn="just" defTabSz="914400">
              <a:buFont typeface="Arial" panose="020B0604020202020204" pitchFamily="34" charset="0"/>
              <a:buChar char="•"/>
            </a:pPr>
            <a:endParaRPr lang="tr-TR" sz="1800" dirty="0" smtClean="0"/>
          </a:p>
          <a:p>
            <a:pPr marL="285750" indent="-285750" algn="just" defTabSz="914400">
              <a:buFont typeface="Arial" panose="020B0604020202020204" pitchFamily="34" charset="0"/>
              <a:buChar char="•"/>
            </a:pPr>
            <a:endParaRPr lang="tr-TR" sz="1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186" y="392853"/>
            <a:ext cx="4419814" cy="613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7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İçerik Yer Tutucusu 4"/>
          <p:cNvSpPr>
            <a:spLocks noGrp="1"/>
          </p:cNvSpPr>
          <p:nvPr>
            <p:ph sz="quarter" idx="2"/>
          </p:nvPr>
        </p:nvSpPr>
        <p:spPr>
          <a:xfrm>
            <a:off x="-28797" y="1065107"/>
            <a:ext cx="9118609" cy="499533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dirty="0" smtClean="0"/>
              <a:t>Koru RES/Çanakkale (52.8 MW) wind speed statistics are processed in MATLAB</a:t>
            </a:r>
            <a:endParaRPr lang="tr-TR" sz="180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9" name="İçerik Yer Tutucusu 4"/>
          <p:cNvSpPr txBox="1">
            <a:spLocks/>
          </p:cNvSpPr>
          <p:nvPr/>
        </p:nvSpPr>
        <p:spPr bwMode="auto">
          <a:xfrm>
            <a:off x="-28797" y="-554"/>
            <a:ext cx="7772400" cy="40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1pPr>
            <a:lvl2pPr marL="639763" indent="-457200" algn="l" rtl="0" eaLnBrk="0" fontAlgn="base" hangingPunct="0">
              <a:spcBef>
                <a:spcPts val="438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2pPr>
            <a:lvl3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3pPr>
            <a:lvl4pPr marL="118745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4pPr>
            <a:lvl5pPr marL="1462088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tr-TR" sz="2000" b="1" dirty="0" smtClean="0"/>
              <a:t>Optimization Characteristics</a:t>
            </a:r>
            <a:endParaRPr lang="tr-TR" sz="2000" b="1" dirty="0"/>
          </a:p>
        </p:txBody>
      </p:sp>
      <p:pic>
        <p:nvPicPr>
          <p:cNvPr id="10" name="Resim 3" descr="C:\Users\aydin.baskaya\Desktop\wind_densit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26" y="1421205"/>
            <a:ext cx="6800162" cy="49583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331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İçerik Yer Tutucusu 4"/>
          <p:cNvSpPr>
            <a:spLocks noGrp="1"/>
          </p:cNvSpPr>
          <p:nvPr>
            <p:ph sz="quarter" idx="2"/>
          </p:nvPr>
        </p:nvSpPr>
        <p:spPr>
          <a:xfrm>
            <a:off x="0" y="1068122"/>
            <a:ext cx="9144000" cy="750147"/>
          </a:xfrm>
        </p:spPr>
        <p:txBody>
          <a:bodyPr/>
          <a:lstStyle/>
          <a:p>
            <a:r>
              <a:rPr lang="tr-TR" sz="1800" dirty="0" smtClean="0"/>
              <a:t>GAMESA-G128 (5MW) generation curve data is used for targeted generation </a:t>
            </a:r>
            <a:endParaRPr lang="tr-TR" sz="180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10" name="İçerik Yer Tutucusu 4"/>
          <p:cNvSpPr txBox="1">
            <a:spLocks/>
          </p:cNvSpPr>
          <p:nvPr/>
        </p:nvSpPr>
        <p:spPr bwMode="auto">
          <a:xfrm>
            <a:off x="-28796" y="0"/>
            <a:ext cx="7772400" cy="40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1pPr>
            <a:lvl2pPr marL="639763" indent="-457200" algn="l" rtl="0" eaLnBrk="0" fontAlgn="base" hangingPunct="0">
              <a:spcBef>
                <a:spcPts val="438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2pPr>
            <a:lvl3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3pPr>
            <a:lvl4pPr marL="118745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4pPr>
            <a:lvl5pPr marL="1462088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tr-TR" sz="2000" b="1" dirty="0" smtClean="0"/>
              <a:t>Optimization Characteristics</a:t>
            </a:r>
            <a:endParaRPr lang="tr-TR" sz="20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414089"/>
              </p:ext>
            </p:extLst>
          </p:nvPr>
        </p:nvGraphicFramePr>
        <p:xfrm>
          <a:off x="799530" y="1498748"/>
          <a:ext cx="7544940" cy="4480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7090"/>
                <a:gridCol w="1019801"/>
                <a:gridCol w="1084220"/>
                <a:gridCol w="875106"/>
                <a:gridCol w="1271530"/>
                <a:gridCol w="1087193"/>
              </a:tblGrid>
              <a:tr h="9259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Wind Speed</a:t>
                      </a:r>
                      <a:endParaRPr lang="tr-TR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Average Speed (rpm)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Average Torque (kNm)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Output Power (kW)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Time Probability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Energy Ratio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86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4 m/s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187.5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195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31,92%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4,09%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86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5 m/s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4038,5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entury Gothic" panose="020B0502020202020204" pitchFamily="34" charset="0"/>
                        </a:rPr>
                        <a:t>420</a:t>
                      </a:r>
                      <a:endParaRPr lang="tr-TR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10,70%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2,95%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86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6 m/s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2.9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2606,1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786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11,26%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5,81%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86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7 m/s</a:t>
                      </a:r>
                      <a:endParaRPr lang="tr-TR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4.8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2596,2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1296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10,12%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8,61%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86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8 m/s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6.7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2788,5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1943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9,07%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11,57%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86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9 m/s</a:t>
                      </a:r>
                      <a:endParaRPr lang="tr-TR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8.6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entury Gothic" panose="020B0502020202020204" pitchFamily="34" charset="0"/>
                        </a:rPr>
                        <a:t>3017,7</a:t>
                      </a:r>
                      <a:endParaRPr lang="tr-TR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2699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8,37%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14,84%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86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10 m/s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10.5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3193,2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3487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6,30%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14,43%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86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11 m/s</a:t>
                      </a:r>
                      <a:endParaRPr lang="tr-TR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12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3344,6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4174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4,72%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12,94%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86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&gt;12 m/s (Rated)</a:t>
                      </a:r>
                      <a:endParaRPr lang="tr-TR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12</a:t>
                      </a:r>
                      <a:endParaRPr lang="tr-TR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entury Gothic" panose="020B0502020202020204" pitchFamily="34" charset="0"/>
                        </a:rPr>
                        <a:t>4006,4</a:t>
                      </a:r>
                      <a:endParaRPr lang="tr-TR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entury Gothic" panose="020B0502020202020204" pitchFamily="34" charset="0"/>
                        </a:rPr>
                        <a:t>5000</a:t>
                      </a:r>
                      <a:endParaRPr lang="tr-TR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entury Gothic" panose="020B0502020202020204" pitchFamily="34" charset="0"/>
                        </a:rPr>
                        <a:t>7,54%</a:t>
                      </a:r>
                      <a:endParaRPr lang="tr-TR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entury Gothic" panose="020B0502020202020204" pitchFamily="34" charset="0"/>
                        </a:rPr>
                        <a:t>24,76%</a:t>
                      </a:r>
                      <a:endParaRPr lang="tr-TR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</a:tr>
              <a:tr h="6245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Weighted Average (time)</a:t>
                      </a:r>
                      <a:endParaRPr lang="tr-TR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4.7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2154,9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1522,6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100,00%</a:t>
                      </a:r>
                      <a:endParaRPr lang="tr-TR" sz="12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entury Gothic" panose="020B0502020202020204" pitchFamily="34" charset="0"/>
                        </a:rPr>
                        <a:t>100,00%</a:t>
                      </a:r>
                      <a:endParaRPr lang="tr-TR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21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İçerik Yer Tutucusu 4"/>
          <p:cNvSpPr>
            <a:spLocks noGrp="1"/>
          </p:cNvSpPr>
          <p:nvPr>
            <p:ph sz="quarter" idx="2"/>
          </p:nvPr>
        </p:nvSpPr>
        <p:spPr>
          <a:xfrm>
            <a:off x="0" y="1024467"/>
            <a:ext cx="9144000" cy="784013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dirty="0" smtClean="0"/>
              <a:t>Penalty functions are used to convert a constrained problem to an unconstrained problem</a:t>
            </a:r>
            <a:endParaRPr lang="tr-TR" sz="180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9" name="İçerik Yer Tutucusu 4"/>
          <p:cNvSpPr txBox="1">
            <a:spLocks/>
          </p:cNvSpPr>
          <p:nvPr/>
        </p:nvSpPr>
        <p:spPr bwMode="auto">
          <a:xfrm>
            <a:off x="-28796" y="12757"/>
            <a:ext cx="7772400" cy="40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1pPr>
            <a:lvl2pPr marL="639763" indent="-457200" algn="l" rtl="0" eaLnBrk="0" fontAlgn="base" hangingPunct="0">
              <a:spcBef>
                <a:spcPts val="438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2pPr>
            <a:lvl3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3pPr>
            <a:lvl4pPr marL="118745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4pPr>
            <a:lvl5pPr marL="1462088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tr-TR" sz="2000" b="1" dirty="0" smtClean="0"/>
              <a:t>Optimization Characteristics</a:t>
            </a:r>
            <a:endParaRPr lang="tr-TR" sz="20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17693"/>
              </p:ext>
            </p:extLst>
          </p:nvPr>
        </p:nvGraphicFramePr>
        <p:xfrm>
          <a:off x="607696" y="1806986"/>
          <a:ext cx="7935668" cy="4388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3917"/>
                <a:gridCol w="1983917"/>
                <a:gridCol w="1983917"/>
                <a:gridCol w="1983917"/>
              </a:tblGrid>
              <a:tr h="61671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>
                          <a:latin typeface="Century Gothic" panose="020B0502020202020204" pitchFamily="34" charset="0"/>
                        </a:rPr>
                        <a:t>Penalty Function</a:t>
                      </a:r>
                      <a:endParaRPr lang="tr-TR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>
                          <a:latin typeface="Century Gothic" panose="020B0502020202020204" pitchFamily="34" charset="0"/>
                        </a:rPr>
                        <a:t>Constraint</a:t>
                      </a:r>
                      <a:endParaRPr lang="tr-TR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>
                          <a:latin typeface="Century Gothic" panose="020B0502020202020204" pitchFamily="34" charset="0"/>
                        </a:rPr>
                        <a:t>Penalty Coefficient</a:t>
                      </a:r>
                      <a:endParaRPr lang="tr-TR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>
                          <a:latin typeface="Century Gothic" panose="020B0502020202020204" pitchFamily="34" charset="0"/>
                        </a:rPr>
                        <a:t>Coefficient Value</a:t>
                      </a:r>
                      <a:endParaRPr lang="tr-TR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  <a:tr h="441371">
                <a:tc>
                  <a:txBody>
                    <a:bodyPr/>
                    <a:lstStyle/>
                    <a:p>
                      <a:pPr algn="ctr"/>
                      <a:endParaRPr lang="tr-TR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Efficiency</a:t>
                      </a:r>
                      <a:endParaRPr lang="tr-TR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tr-TR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=5x10</a:t>
                      </a:r>
                      <a:r>
                        <a:rPr kumimoji="0" lang="en-US" sz="1600" kern="1200" baseline="30000" dirty="0" smtClean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4</a:t>
                      </a:r>
                      <a:endParaRPr kumimoji="0" lang="tr-TR" sz="1600" kern="1200" baseline="30000" dirty="0" smtClean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endParaRPr kumimoji="0" lang="tr-TR" sz="1600" kern="1200" baseline="30000" dirty="0" smtClean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tr-TR" sz="1600" kern="1200" dirty="0" smtClean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=</a:t>
                      </a:r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3x10</a:t>
                      </a:r>
                      <a:r>
                        <a:rPr kumimoji="0" lang="en-US" sz="1600" kern="1200" baseline="30000" dirty="0" smtClean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7</a:t>
                      </a:r>
                      <a:endParaRPr lang="tr-TR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  <a:tr h="441371">
                <a:tc>
                  <a:txBody>
                    <a:bodyPr/>
                    <a:lstStyle/>
                    <a:p>
                      <a:pPr algn="ctr"/>
                      <a:endParaRPr lang="tr-TR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Deflection</a:t>
                      </a:r>
                      <a:endParaRPr lang="tr-TR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tr-TR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1600" kern="1200" baseline="30000" dirty="0" smtClean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5</a:t>
                      </a:r>
                      <a:endParaRPr lang="tr-TR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  <a:tr h="441371">
                <a:tc>
                  <a:txBody>
                    <a:bodyPr/>
                    <a:lstStyle/>
                    <a:p>
                      <a:pPr algn="ctr"/>
                      <a:endParaRPr lang="tr-TR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Axial length</a:t>
                      </a:r>
                      <a:endParaRPr lang="tr-TR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tr-TR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600" baseline="30000" dirty="0" smtClean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tr-TR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41371">
                <a:tc>
                  <a:txBody>
                    <a:bodyPr/>
                    <a:lstStyle/>
                    <a:p>
                      <a:pPr algn="ctr"/>
                      <a:endParaRPr lang="tr-TR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Outer diameter</a:t>
                      </a:r>
                      <a:endParaRPr lang="tr-TR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tr-TR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600" baseline="3000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tr-TR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41371">
                <a:tc>
                  <a:txBody>
                    <a:bodyPr/>
                    <a:lstStyle/>
                    <a:p>
                      <a:pPr algn="ctr"/>
                      <a:endParaRPr lang="tr-TR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tr-TR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tr-TR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600" baseline="300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tr-TR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41371">
                <a:tc>
                  <a:txBody>
                    <a:bodyPr/>
                    <a:lstStyle/>
                    <a:p>
                      <a:pPr algn="ctr"/>
                      <a:endParaRPr lang="tr-TR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Power</a:t>
                      </a:r>
                      <a:endParaRPr lang="tr-TR" sz="16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tr-TR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=0.1</a:t>
                      </a:r>
                      <a:endParaRPr kumimoji="0" lang="tr-TR" sz="1600" kern="1200" dirty="0" smtClean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endParaRPr kumimoji="0" lang="tr-TR" sz="1600" kern="1200" dirty="0" smtClean="0">
                        <a:solidFill>
                          <a:schemeClr val="dk1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=1</a:t>
                      </a:r>
                      <a:endParaRPr lang="tr-TR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  <a:tr h="441371">
                <a:tc>
                  <a:txBody>
                    <a:bodyPr/>
                    <a:lstStyle/>
                    <a:p>
                      <a:pPr algn="ctr"/>
                      <a:endParaRPr lang="tr-TR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Voltage</a:t>
                      </a:r>
                      <a:endParaRPr lang="tr-TR" sz="16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tr-TR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en-US" sz="1600" kern="1200" baseline="30000" dirty="0" smtClean="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6</a:t>
                      </a:r>
                      <a:endParaRPr lang="tr-TR" sz="16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88141" y="247193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826018"/>
              </p:ext>
            </p:extLst>
          </p:nvPr>
        </p:nvGraphicFramePr>
        <p:xfrm>
          <a:off x="1488141" y="2471936"/>
          <a:ext cx="249328" cy="346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88" name="Equation" r:id="rId3" imgW="177646" imgH="228402" progId="Equation.DSMT4">
                  <p:embed/>
                </p:oleObj>
              </mc:Choice>
              <mc:Fallback>
                <p:oleObj name="Equation" r:id="rId3" imgW="177646" imgH="228402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8141" y="2471936"/>
                        <a:ext cx="249328" cy="3462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543124"/>
              </p:ext>
            </p:extLst>
          </p:nvPr>
        </p:nvGraphicFramePr>
        <p:xfrm>
          <a:off x="1479550" y="3155018"/>
          <a:ext cx="26670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89" name="Equation" r:id="rId5" imgW="190440" imgH="228600" progId="Equation.DSMT4">
                  <p:embed/>
                </p:oleObj>
              </mc:Choice>
              <mc:Fallback>
                <p:oleObj name="Equation" r:id="rId5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550" y="3155018"/>
                        <a:ext cx="266700" cy="3476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681793"/>
              </p:ext>
            </p:extLst>
          </p:nvPr>
        </p:nvGraphicFramePr>
        <p:xfrm>
          <a:off x="1488141" y="3606383"/>
          <a:ext cx="249328" cy="346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90" name="Equation" r:id="rId7" imgW="177480" imgH="228600" progId="Equation.DSMT4">
                  <p:embed/>
                </p:oleObj>
              </mc:Choice>
              <mc:Fallback>
                <p:oleObj name="Equation" r:id="rId7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8141" y="3606383"/>
                        <a:ext cx="249328" cy="3462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653675"/>
              </p:ext>
            </p:extLst>
          </p:nvPr>
        </p:nvGraphicFramePr>
        <p:xfrm>
          <a:off x="1494369" y="4067113"/>
          <a:ext cx="2667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91" name="Equation" r:id="rId9" imgW="190440" imgH="228600" progId="Equation.DSMT4">
                  <p:embed/>
                </p:oleObj>
              </mc:Choice>
              <mc:Fallback>
                <p:oleObj name="Equation" r:id="rId9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4369" y="4067113"/>
                        <a:ext cx="266700" cy="346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22001"/>
              </p:ext>
            </p:extLst>
          </p:nvPr>
        </p:nvGraphicFramePr>
        <p:xfrm>
          <a:off x="1488141" y="4503144"/>
          <a:ext cx="2667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92" name="Equation" r:id="rId11" imgW="190440" imgH="228600" progId="Equation.DSMT4">
                  <p:embed/>
                </p:oleObj>
              </mc:Choice>
              <mc:Fallback>
                <p:oleObj name="Equation" r:id="rId11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8141" y="4503144"/>
                        <a:ext cx="266700" cy="346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796735"/>
              </p:ext>
            </p:extLst>
          </p:nvPr>
        </p:nvGraphicFramePr>
        <p:xfrm>
          <a:off x="1470769" y="5116909"/>
          <a:ext cx="2667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93" name="Equation" r:id="rId13" imgW="190440" imgH="228600" progId="Equation.DSMT4">
                  <p:embed/>
                </p:oleObj>
              </mc:Choice>
              <mc:Fallback>
                <p:oleObj name="Equation" r:id="rId13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0769" y="5116909"/>
                        <a:ext cx="266700" cy="346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154482"/>
              </p:ext>
            </p:extLst>
          </p:nvPr>
        </p:nvGraphicFramePr>
        <p:xfrm>
          <a:off x="1470769" y="5731336"/>
          <a:ext cx="2667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94" name="Equation" r:id="rId15" imgW="190440" imgH="228600" progId="Equation.DSMT4">
                  <p:embed/>
                </p:oleObj>
              </mc:Choice>
              <mc:Fallback>
                <p:oleObj name="Equation" r:id="rId15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0769" y="5731336"/>
                        <a:ext cx="266700" cy="346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69859" y="25211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833596"/>
              </p:ext>
            </p:extLst>
          </p:nvPr>
        </p:nvGraphicFramePr>
        <p:xfrm>
          <a:off x="5359081" y="2566861"/>
          <a:ext cx="565629" cy="326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95" name="Equation" r:id="rId17" imgW="393529" imgH="241195" progId="Equation.DSMT4">
                  <p:embed/>
                </p:oleObj>
              </mc:Choice>
              <mc:Fallback>
                <p:oleObj name="Equation" r:id="rId17" imgW="393529" imgH="241195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9081" y="2566861"/>
                        <a:ext cx="565629" cy="3268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219809"/>
              </p:ext>
            </p:extLst>
          </p:nvPr>
        </p:nvGraphicFramePr>
        <p:xfrm>
          <a:off x="5541202" y="3197310"/>
          <a:ext cx="219960" cy="30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96" name="Equation" r:id="rId19" imgW="165028" imgH="228501" progId="Equation.DSMT4">
                  <p:embed/>
                </p:oleObj>
              </mc:Choice>
              <mc:Fallback>
                <p:oleObj name="Equation" r:id="rId19" imgW="165028" imgH="228501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1202" y="3197310"/>
                        <a:ext cx="219960" cy="305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5571141" y="3410979"/>
            <a:ext cx="127216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935243"/>
              </p:ext>
            </p:extLst>
          </p:nvPr>
        </p:nvGraphicFramePr>
        <p:xfrm>
          <a:off x="5541202" y="3641706"/>
          <a:ext cx="238531" cy="331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97" name="Equation" r:id="rId21" imgW="165028" imgH="228501" progId="Equation.DSMT4">
                  <p:embed/>
                </p:oleObj>
              </mc:Choice>
              <mc:Fallback>
                <p:oleObj name="Equation" r:id="rId21" imgW="165028" imgH="228501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1202" y="3641706"/>
                        <a:ext cx="238531" cy="3312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14946"/>
              </p:ext>
            </p:extLst>
          </p:nvPr>
        </p:nvGraphicFramePr>
        <p:xfrm>
          <a:off x="5511971" y="4094960"/>
          <a:ext cx="238531" cy="331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98" name="Equation" r:id="rId23" imgW="164880" imgH="228600" progId="Equation.DSMT4">
                  <p:embed/>
                </p:oleObj>
              </mc:Choice>
              <mc:Fallback>
                <p:oleObj name="Equation" r:id="rId23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1971" y="4094960"/>
                        <a:ext cx="238531" cy="3312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689899"/>
              </p:ext>
            </p:extLst>
          </p:nvPr>
        </p:nvGraphicFramePr>
        <p:xfrm>
          <a:off x="5518423" y="4565149"/>
          <a:ext cx="238531" cy="331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99" name="Equation" r:id="rId25" imgW="164880" imgH="228600" progId="Equation.DSMT4">
                  <p:embed/>
                </p:oleObj>
              </mc:Choice>
              <mc:Fallback>
                <p:oleObj name="Equation" r:id="rId25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423" y="4565149"/>
                        <a:ext cx="238531" cy="3312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736428"/>
              </p:ext>
            </p:extLst>
          </p:nvPr>
        </p:nvGraphicFramePr>
        <p:xfrm>
          <a:off x="5321300" y="5118835"/>
          <a:ext cx="6381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00" name="Equation" r:id="rId27" imgW="444240" imgH="241200" progId="Equation.DSMT4">
                  <p:embed/>
                </p:oleObj>
              </mc:Choice>
              <mc:Fallback>
                <p:oleObj name="Equation" r:id="rId27" imgW="4442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1300" y="5118835"/>
                        <a:ext cx="638175" cy="327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132320"/>
              </p:ext>
            </p:extLst>
          </p:nvPr>
        </p:nvGraphicFramePr>
        <p:xfrm>
          <a:off x="5531413" y="5807149"/>
          <a:ext cx="238531" cy="331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01" name="Equation" r:id="rId29" imgW="164880" imgH="228600" progId="Equation.DSMT4">
                  <p:embed/>
                </p:oleObj>
              </mc:Choice>
              <mc:Fallback>
                <p:oleObj name="Equation" r:id="rId29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1413" y="5807149"/>
                        <a:ext cx="238531" cy="3312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681194"/>
              </p:ext>
            </p:extLst>
          </p:nvPr>
        </p:nvGraphicFramePr>
        <p:xfrm>
          <a:off x="6862561" y="2379427"/>
          <a:ext cx="37147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02" name="Equation" r:id="rId31" imgW="241200" imgH="228600" progId="Equation.DSMT4">
                  <p:embed/>
                </p:oleObj>
              </mc:Choice>
              <mc:Fallback>
                <p:oleObj name="Equation" r:id="rId31" imgW="24120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2561" y="2379427"/>
                        <a:ext cx="371475" cy="350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783117"/>
              </p:ext>
            </p:extLst>
          </p:nvPr>
        </p:nvGraphicFramePr>
        <p:xfrm>
          <a:off x="6870529" y="2805483"/>
          <a:ext cx="355537" cy="318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03" name="Equation" r:id="rId33" imgW="253800" imgH="228600" progId="Equation.DSMT4">
                  <p:embed/>
                </p:oleObj>
              </mc:Choice>
              <mc:Fallback>
                <p:oleObj name="Equation" r:id="rId33" imgW="253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0529" y="2805483"/>
                        <a:ext cx="355537" cy="3184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152720"/>
              </p:ext>
            </p:extLst>
          </p:nvPr>
        </p:nvGraphicFramePr>
        <p:xfrm>
          <a:off x="6882995" y="4914562"/>
          <a:ext cx="384377" cy="36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04" name="Equation" r:id="rId35" imgW="253800" imgH="228600" progId="Equation.DSMT4">
                  <p:embed/>
                </p:oleObj>
              </mc:Choice>
              <mc:Fallback>
                <p:oleObj name="Equation" r:id="rId35" imgW="253800" imgH="2286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2995" y="4914562"/>
                        <a:ext cx="384377" cy="3695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892174"/>
              </p:ext>
            </p:extLst>
          </p:nvPr>
        </p:nvGraphicFramePr>
        <p:xfrm>
          <a:off x="6882995" y="5336743"/>
          <a:ext cx="384377" cy="351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05" name="Equation" r:id="rId37" imgW="266400" imgH="228600" progId="Equation.DSMT4">
                  <p:embed/>
                </p:oleObj>
              </mc:Choice>
              <mc:Fallback>
                <p:oleObj name="Equation" r:id="rId37" imgW="266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2995" y="5336743"/>
                        <a:ext cx="384377" cy="3514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590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10" name="Resim 4" descr="C:\Users\aydin.baskaya\Desktop\only_best_fitness_visio_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54" y="1119866"/>
            <a:ext cx="8426491" cy="44920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İçerik Yer Tutucusu 4"/>
          <p:cNvSpPr txBox="1">
            <a:spLocks/>
          </p:cNvSpPr>
          <p:nvPr/>
        </p:nvSpPr>
        <p:spPr bwMode="auto">
          <a:xfrm>
            <a:off x="0" y="681255"/>
            <a:ext cx="5149436" cy="78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1pPr>
            <a:lvl2pPr marL="639763" indent="-457200" algn="l" rtl="0" eaLnBrk="0" fontAlgn="base" hangingPunct="0">
              <a:spcBef>
                <a:spcPts val="438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2pPr>
            <a:lvl3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3pPr>
            <a:lvl4pPr marL="118745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4pPr>
            <a:lvl5pPr marL="1462088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 defTabSz="914400">
              <a:buFont typeface="Arial" panose="020B0604020202020204" pitchFamily="34" charset="0"/>
              <a:buChar char="•"/>
            </a:pPr>
            <a:r>
              <a:rPr lang="tr-TR" sz="1800" dirty="0" smtClean="0"/>
              <a:t>Best fitness variation:</a:t>
            </a:r>
            <a:endParaRPr lang="tr-TR" sz="1800" dirty="0"/>
          </a:p>
        </p:txBody>
      </p:sp>
      <p:sp>
        <p:nvSpPr>
          <p:cNvPr id="12" name="İçerik Yer Tutucusu 4"/>
          <p:cNvSpPr txBox="1">
            <a:spLocks/>
          </p:cNvSpPr>
          <p:nvPr/>
        </p:nvSpPr>
        <p:spPr bwMode="auto">
          <a:xfrm>
            <a:off x="0" y="0"/>
            <a:ext cx="7772400" cy="40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1pPr>
            <a:lvl2pPr marL="639763" indent="-457200" algn="l" rtl="0" eaLnBrk="0" fontAlgn="base" hangingPunct="0">
              <a:spcBef>
                <a:spcPts val="438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2pPr>
            <a:lvl3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3pPr>
            <a:lvl4pPr marL="118745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4pPr>
            <a:lvl5pPr marL="1462088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tr-TR" sz="2000" b="1" dirty="0" smtClean="0"/>
              <a:t>Optimized 5MW/12 rpm Generator</a:t>
            </a:r>
            <a:endParaRPr lang="tr-TR" sz="2000" b="1" dirty="0"/>
          </a:p>
        </p:txBody>
      </p:sp>
    </p:spTree>
    <p:extLst>
      <p:ext uri="{BB962C8B-B14F-4D97-AF65-F5344CB8AC3E}">
        <p14:creationId xmlns:p14="http://schemas.microsoft.com/office/powerpoint/2010/main" val="411750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9" name="İçerik Yer Tutucusu 4"/>
          <p:cNvSpPr txBox="1">
            <a:spLocks/>
          </p:cNvSpPr>
          <p:nvPr/>
        </p:nvSpPr>
        <p:spPr bwMode="auto">
          <a:xfrm>
            <a:off x="0" y="0"/>
            <a:ext cx="7772400" cy="40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1pPr>
            <a:lvl2pPr marL="639763" indent="-457200" algn="l" rtl="0" eaLnBrk="0" fontAlgn="base" hangingPunct="0">
              <a:spcBef>
                <a:spcPts val="438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2pPr>
            <a:lvl3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3pPr>
            <a:lvl4pPr marL="118745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4pPr>
            <a:lvl5pPr marL="1462088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tr-TR" sz="2000" b="1" dirty="0" smtClean="0"/>
              <a:t>Optimized 5MW/12 rpm Generator</a:t>
            </a:r>
            <a:endParaRPr lang="tr-TR" sz="2000" b="1" dirty="0"/>
          </a:p>
        </p:txBody>
      </p:sp>
      <p:sp>
        <p:nvSpPr>
          <p:cNvPr id="22" name="İçerik Yer Tutucusu 4"/>
          <p:cNvSpPr>
            <a:spLocks noGrp="1"/>
          </p:cNvSpPr>
          <p:nvPr>
            <p:ph sz="quarter" idx="2"/>
          </p:nvPr>
        </p:nvSpPr>
        <p:spPr>
          <a:xfrm>
            <a:off x="-28796" y="577713"/>
            <a:ext cx="9144000" cy="784013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dirty="0" smtClean="0"/>
              <a:t>Optimized design parameters (Independent variables):</a:t>
            </a:r>
            <a:endParaRPr lang="tr-TR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693845"/>
              </p:ext>
            </p:extLst>
          </p:nvPr>
        </p:nvGraphicFramePr>
        <p:xfrm>
          <a:off x="1555054" y="999103"/>
          <a:ext cx="5805292" cy="544068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4048741"/>
                <a:gridCol w="1756551"/>
              </a:tblGrid>
              <a:tr h="318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Parameter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Value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Mean </a:t>
                      </a:r>
                      <a:r>
                        <a:rPr lang="en-US" sz="1400" dirty="0" smtClean="0">
                          <a:effectLst/>
                        </a:rPr>
                        <a:t>radius</a:t>
                      </a:r>
                      <a:r>
                        <a:rPr lang="tr-TR" sz="1400" dirty="0" smtClean="0">
                          <a:effectLst/>
                        </a:rPr>
                        <a:t>-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4.71 m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Speed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 rpm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Number of </a:t>
                      </a:r>
                      <a:r>
                        <a:rPr lang="en-US" sz="1400" dirty="0" smtClean="0">
                          <a:effectLst/>
                        </a:rPr>
                        <a:t>poles</a:t>
                      </a:r>
                      <a:r>
                        <a:rPr lang="tr-TR" sz="1400" dirty="0" smtClean="0">
                          <a:effectLst/>
                        </a:rPr>
                        <a:t>-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216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Number of parallel </a:t>
                      </a:r>
                      <a:r>
                        <a:rPr lang="en-US" sz="1400" dirty="0" smtClean="0">
                          <a:effectLst/>
                        </a:rPr>
                        <a:t>stacks</a:t>
                      </a:r>
                      <a:r>
                        <a:rPr lang="tr-TR" sz="1400" dirty="0" smtClean="0">
                          <a:effectLst/>
                        </a:rPr>
                        <a:t>-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Outer limb </a:t>
                      </a:r>
                      <a:r>
                        <a:rPr lang="en-US" sz="1400" dirty="0" smtClean="0">
                          <a:effectLst/>
                        </a:rPr>
                        <a:t>thickness</a:t>
                      </a:r>
                      <a:r>
                        <a:rPr lang="tr-TR" sz="1400" dirty="0" smtClean="0">
                          <a:effectLst/>
                        </a:rPr>
                        <a:t>-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38 mm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Inner limb </a:t>
                      </a:r>
                      <a:r>
                        <a:rPr lang="en-US" sz="1400" dirty="0" smtClean="0">
                          <a:effectLst/>
                        </a:rPr>
                        <a:t>thickness</a:t>
                      </a:r>
                      <a:r>
                        <a:rPr lang="tr-TR" sz="1400" dirty="0" smtClean="0">
                          <a:effectLst/>
                        </a:rPr>
                        <a:t>-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25.3 mm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Steel web </a:t>
                      </a:r>
                      <a:r>
                        <a:rPr lang="en-US" sz="1400" dirty="0" smtClean="0">
                          <a:effectLst/>
                        </a:rPr>
                        <a:t>thickness</a:t>
                      </a:r>
                      <a:r>
                        <a:rPr lang="tr-TR" sz="1400" dirty="0" smtClean="0">
                          <a:effectLst/>
                        </a:rPr>
                        <a:t>- 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22.4 mm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Number of </a:t>
                      </a:r>
                      <a:r>
                        <a:rPr lang="en-US" sz="1400" dirty="0" smtClean="0">
                          <a:effectLst/>
                        </a:rPr>
                        <a:t>turns</a:t>
                      </a:r>
                      <a:r>
                        <a:rPr lang="tr-TR" sz="1400" dirty="0" smtClean="0">
                          <a:effectLst/>
                        </a:rPr>
                        <a:t>-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42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Current </a:t>
                      </a:r>
                      <a:r>
                        <a:rPr lang="en-US" sz="1400" dirty="0" smtClean="0">
                          <a:effectLst/>
                        </a:rPr>
                        <a:t>density</a:t>
                      </a:r>
                      <a:r>
                        <a:rPr lang="tr-TR" sz="1400" dirty="0" smtClean="0">
                          <a:effectLst/>
                        </a:rPr>
                        <a:t>- 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2.47 A/mm</a:t>
                      </a:r>
                      <a:r>
                        <a:rPr lang="en-US" sz="1400" baseline="30000">
                          <a:effectLst/>
                        </a:rPr>
                        <a:t>2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Number of </a:t>
                      </a:r>
                      <a:r>
                        <a:rPr lang="en-US" sz="1400" dirty="0" smtClean="0">
                          <a:effectLst/>
                        </a:rPr>
                        <a:t>branch</a:t>
                      </a:r>
                      <a:r>
                        <a:rPr lang="tr-TR" sz="1400" dirty="0" smtClean="0">
                          <a:effectLst/>
                        </a:rPr>
                        <a:t>-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Height of the </a:t>
                      </a:r>
                      <a:r>
                        <a:rPr lang="en-US" sz="1400" dirty="0" smtClean="0">
                          <a:effectLst/>
                        </a:rPr>
                        <a:t>winding</a:t>
                      </a:r>
                      <a:r>
                        <a:rPr lang="tr-TR" sz="1400" dirty="0" smtClean="0">
                          <a:effectLst/>
                        </a:rPr>
                        <a:t>- 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43 mm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Winding thickness/Coil pitch </a:t>
                      </a:r>
                      <a:r>
                        <a:rPr lang="en-US" sz="1400" dirty="0" smtClean="0">
                          <a:effectLst/>
                        </a:rPr>
                        <a:t>ratio</a:t>
                      </a:r>
                      <a:r>
                        <a:rPr lang="tr-TR" sz="1400" dirty="0" smtClean="0">
                          <a:effectLst/>
                        </a:rPr>
                        <a:t>-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0.388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Magnet/Steel width </a:t>
                      </a:r>
                      <a:r>
                        <a:rPr lang="en-US" sz="1400" dirty="0" smtClean="0">
                          <a:effectLst/>
                        </a:rPr>
                        <a:t>ratio</a:t>
                      </a:r>
                      <a:r>
                        <a:rPr lang="tr-TR" sz="1400" dirty="0" smtClean="0">
                          <a:effectLst/>
                        </a:rPr>
                        <a:t>-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0.76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Fill </a:t>
                      </a:r>
                      <a:r>
                        <a:rPr lang="en-US" sz="1400" dirty="0" smtClean="0">
                          <a:effectLst/>
                        </a:rPr>
                        <a:t>factor</a:t>
                      </a:r>
                      <a:r>
                        <a:rPr lang="tr-TR" sz="1400" dirty="0" smtClean="0">
                          <a:effectLst/>
                        </a:rPr>
                        <a:t>-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0.69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Height of the </a:t>
                      </a:r>
                      <a:r>
                        <a:rPr lang="en-US" sz="1400" dirty="0" smtClean="0">
                          <a:effectLst/>
                        </a:rPr>
                        <a:t>magnet</a:t>
                      </a:r>
                      <a:r>
                        <a:rPr lang="tr-TR" sz="1400" dirty="0" smtClean="0">
                          <a:effectLst/>
                        </a:rPr>
                        <a:t>-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18.8 mm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8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Length of the </a:t>
                      </a:r>
                      <a:r>
                        <a:rPr lang="en-US" sz="1400" dirty="0" smtClean="0">
                          <a:effectLst/>
                        </a:rPr>
                        <a:t>magnet</a:t>
                      </a:r>
                      <a:r>
                        <a:rPr lang="tr-TR" sz="1400" dirty="0" smtClean="0">
                          <a:effectLst/>
                        </a:rPr>
                        <a:t>-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282.7 mm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457199" y="21574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4191000" y="1309511"/>
            <a:ext cx="1149531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832210"/>
              </p:ext>
            </p:extLst>
          </p:nvPr>
        </p:nvGraphicFramePr>
        <p:xfrm>
          <a:off x="4191000" y="1309511"/>
          <a:ext cx="335280" cy="311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1" name="Equation" r:id="rId3" imgW="291973" imgH="228501" progId="Equation.DSMT4">
                  <p:embed/>
                </p:oleObj>
              </mc:Choice>
              <mc:Fallback>
                <p:oleObj name="Equation" r:id="rId3" imgW="291973" imgH="228501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1309511"/>
                        <a:ext cx="335280" cy="3113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870818"/>
              </p:ext>
            </p:extLst>
          </p:nvPr>
        </p:nvGraphicFramePr>
        <p:xfrm>
          <a:off x="4395311" y="1952833"/>
          <a:ext cx="261938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2" name="Equation" r:id="rId5" imgW="228600" imgH="241200" progId="Equation.DSMT4">
                  <p:embed/>
                </p:oleObj>
              </mc:Choice>
              <mc:Fallback>
                <p:oleObj name="Equation" r:id="rId5" imgW="228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5311" y="1952833"/>
                        <a:ext cx="261938" cy="330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696158"/>
              </p:ext>
            </p:extLst>
          </p:nvPr>
        </p:nvGraphicFramePr>
        <p:xfrm>
          <a:off x="4777740" y="2283033"/>
          <a:ext cx="408669" cy="276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3" name="Equation" r:id="rId7" imgW="330200" imgH="228600" progId="Equation.DSMT4">
                  <p:embed/>
                </p:oleObj>
              </mc:Choice>
              <mc:Fallback>
                <p:oleObj name="Equation" r:id="rId7" imgW="330200" imgH="228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7740" y="2283033"/>
                        <a:ext cx="408669" cy="2761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9"/>
          <p:cNvSpPr>
            <a:spLocks noChangeArrowheads="1"/>
          </p:cNvSpPr>
          <p:nvPr/>
        </p:nvSpPr>
        <p:spPr bwMode="auto">
          <a:xfrm>
            <a:off x="4585811" y="2599876"/>
            <a:ext cx="122834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803265"/>
              </p:ext>
            </p:extLst>
          </p:nvPr>
        </p:nvGraphicFramePr>
        <p:xfrm>
          <a:off x="4585811" y="2599876"/>
          <a:ext cx="191929" cy="332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4" name="Equation" r:id="rId9" imgW="139700" imgH="228600" progId="Equation.DSMT4">
                  <p:embed/>
                </p:oleObj>
              </mc:Choice>
              <mc:Fallback>
                <p:oleObj name="Equation" r:id="rId9" imgW="139700" imgH="2286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5811" y="2599876"/>
                        <a:ext cx="191929" cy="3326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53179"/>
              </p:ext>
            </p:extLst>
          </p:nvPr>
        </p:nvGraphicFramePr>
        <p:xfrm>
          <a:off x="4603750" y="2909888"/>
          <a:ext cx="157163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5" name="Equation" r:id="rId11" imgW="114120" imgH="228600" progId="Equation.DSMT4">
                  <p:embed/>
                </p:oleObj>
              </mc:Choice>
              <mc:Fallback>
                <p:oleObj name="Equation" r:id="rId11" imgW="1141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750" y="2909888"/>
                        <a:ext cx="157163" cy="3317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188064"/>
              </p:ext>
            </p:extLst>
          </p:nvPr>
        </p:nvGraphicFramePr>
        <p:xfrm>
          <a:off x="4533900" y="3235325"/>
          <a:ext cx="1746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6" name="Equation" r:id="rId13" imgW="126720" imgH="228600" progId="Equation.DSMT4">
                  <p:embed/>
                </p:oleObj>
              </mc:Choice>
              <mc:Fallback>
                <p:oleObj name="Equation" r:id="rId13" imgW="1267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3900" y="3235325"/>
                        <a:ext cx="174625" cy="333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103593"/>
              </p:ext>
            </p:extLst>
          </p:nvPr>
        </p:nvGraphicFramePr>
        <p:xfrm>
          <a:off x="4440238" y="3556000"/>
          <a:ext cx="219075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7" name="Equation" r:id="rId15" imgW="190440" imgH="228600" progId="Equation.DSMT4">
                  <p:embed/>
                </p:oleObj>
              </mc:Choice>
              <mc:Fallback>
                <p:oleObj name="Equation" r:id="rId15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0238" y="3556000"/>
                        <a:ext cx="219075" cy="3127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90322"/>
              </p:ext>
            </p:extLst>
          </p:nvPr>
        </p:nvGraphicFramePr>
        <p:xfrm>
          <a:off x="4400550" y="3902075"/>
          <a:ext cx="160338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8" name="Equation" r:id="rId17" imgW="139680" imgH="177480" progId="Equation.DSMT4">
                  <p:embed/>
                </p:oleObj>
              </mc:Choice>
              <mc:Fallback>
                <p:oleObj name="Equation" r:id="rId17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550" y="3902075"/>
                        <a:ext cx="160338" cy="244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756522"/>
              </p:ext>
            </p:extLst>
          </p:nvPr>
        </p:nvGraphicFramePr>
        <p:xfrm>
          <a:off x="4480719" y="4187825"/>
          <a:ext cx="48260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9" name="Equation" r:id="rId19" imgW="419040" imgH="228600" progId="Equation.DSMT4">
                  <p:embed/>
                </p:oleObj>
              </mc:Choice>
              <mc:Fallback>
                <p:oleObj name="Equation" r:id="rId19" imgW="419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0719" y="4187825"/>
                        <a:ext cx="482600" cy="3127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617547"/>
              </p:ext>
            </p:extLst>
          </p:nvPr>
        </p:nvGraphicFramePr>
        <p:xfrm>
          <a:off x="4659313" y="4521200"/>
          <a:ext cx="20320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0" name="Equation" r:id="rId21" imgW="177480" imgH="228600" progId="Equation.DSMT4">
                  <p:embed/>
                </p:oleObj>
              </mc:Choice>
              <mc:Fallback>
                <p:oleObj name="Equation" r:id="rId21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9313" y="4521200"/>
                        <a:ext cx="203200" cy="3127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8362580"/>
              </p:ext>
            </p:extLst>
          </p:nvPr>
        </p:nvGraphicFramePr>
        <p:xfrm>
          <a:off x="5186409" y="4826000"/>
          <a:ext cx="37941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1" name="Equation" r:id="rId23" imgW="330120" imgH="241200" progId="Equation.DSMT4">
                  <p:embed/>
                </p:oleObj>
              </mc:Choice>
              <mc:Fallback>
                <p:oleObj name="Equation" r:id="rId23" imgW="3301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6409" y="4826000"/>
                        <a:ext cx="379413" cy="330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8203619"/>
              </p:ext>
            </p:extLst>
          </p:nvPr>
        </p:nvGraphicFramePr>
        <p:xfrm>
          <a:off x="4796554" y="5124450"/>
          <a:ext cx="188912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2" name="Equation" r:id="rId25" imgW="164880" imgH="228600" progId="Equation.DSMT4">
                  <p:embed/>
                </p:oleObj>
              </mc:Choice>
              <mc:Fallback>
                <p:oleObj name="Equation" r:id="rId25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6554" y="5124450"/>
                        <a:ext cx="188912" cy="3127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2966"/>
              </p:ext>
            </p:extLst>
          </p:nvPr>
        </p:nvGraphicFramePr>
        <p:xfrm>
          <a:off x="4104698" y="5437188"/>
          <a:ext cx="27781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3" name="Equation" r:id="rId27" imgW="241200" imgH="241200" progId="Equation.DSMT4">
                  <p:embed/>
                </p:oleObj>
              </mc:Choice>
              <mc:Fallback>
                <p:oleObj name="Equation" r:id="rId27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4698" y="5437188"/>
                        <a:ext cx="277813" cy="330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225521"/>
              </p:ext>
            </p:extLst>
          </p:nvPr>
        </p:nvGraphicFramePr>
        <p:xfrm>
          <a:off x="4606131" y="5767388"/>
          <a:ext cx="204788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4" name="Equation" r:id="rId29" imgW="177480" imgH="228600" progId="Equation.DSMT4">
                  <p:embed/>
                </p:oleObj>
              </mc:Choice>
              <mc:Fallback>
                <p:oleObj name="Equation" r:id="rId29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6131" y="5767388"/>
                        <a:ext cx="204788" cy="3127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929134"/>
              </p:ext>
            </p:extLst>
          </p:nvPr>
        </p:nvGraphicFramePr>
        <p:xfrm>
          <a:off x="4622800" y="6096000"/>
          <a:ext cx="176213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5" name="Equation" r:id="rId31" imgW="152280" imgH="228600" progId="Equation.DSMT4">
                  <p:embed/>
                </p:oleObj>
              </mc:Choice>
              <mc:Fallback>
                <p:oleObj name="Equation" r:id="rId31" imgW="152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2800" y="6096000"/>
                        <a:ext cx="176213" cy="3127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964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10" name="İçerik Yer Tutucusu 4"/>
          <p:cNvSpPr txBox="1">
            <a:spLocks/>
          </p:cNvSpPr>
          <p:nvPr/>
        </p:nvSpPr>
        <p:spPr bwMode="auto">
          <a:xfrm>
            <a:off x="0" y="0"/>
            <a:ext cx="7772400" cy="40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1pPr>
            <a:lvl2pPr marL="639763" indent="-457200" algn="l" rtl="0" eaLnBrk="0" fontAlgn="base" hangingPunct="0">
              <a:spcBef>
                <a:spcPts val="438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2pPr>
            <a:lvl3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3pPr>
            <a:lvl4pPr marL="118745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4pPr>
            <a:lvl5pPr marL="1462088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tr-TR" sz="2000" b="1" dirty="0" smtClean="0"/>
              <a:t>Optimized 5MW/12 rpm Generator</a:t>
            </a:r>
            <a:endParaRPr lang="tr-TR" sz="2000" b="1" dirty="0"/>
          </a:p>
        </p:txBody>
      </p:sp>
      <p:pic>
        <p:nvPicPr>
          <p:cNvPr id="11" name="Picture 10" descr="C:\Users\Aydin\Desktop\afpm_all_zoo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144" y="2240106"/>
            <a:ext cx="3585856" cy="2781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6116"/>
            <a:ext cx="1812939" cy="52891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87" y="1836104"/>
            <a:ext cx="3426795" cy="345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1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 smtClean="0"/>
              <a:t>Outline</a:t>
            </a:r>
            <a:endParaRPr lang="tr-TR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dirty="0" smtClean="0"/>
              <a:t>Introduction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/>
              <a:t>Review Of Wind Energy Conversion (W</a:t>
            </a:r>
            <a:r>
              <a:rPr lang="tr-TR" dirty="0" smtClean="0"/>
              <a:t>EC</a:t>
            </a:r>
            <a:r>
              <a:rPr lang="en-US" dirty="0" smtClean="0"/>
              <a:t>) Systems</a:t>
            </a:r>
            <a:endParaRPr lang="tr-TR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/>
              <a:t>Design Of The Proposed Axial Flux Generator</a:t>
            </a:r>
            <a:endParaRPr lang="tr-TR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/>
              <a:t>Optimization And Design</a:t>
            </a:r>
            <a:endParaRPr lang="tr-TR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/>
              <a:t>F</a:t>
            </a:r>
            <a:r>
              <a:rPr lang="tr-TR" dirty="0" smtClean="0"/>
              <a:t>EA</a:t>
            </a:r>
            <a:r>
              <a:rPr lang="en-US" dirty="0" smtClean="0"/>
              <a:t> Verification Of Analytical Design</a:t>
            </a:r>
            <a:endParaRPr lang="tr-TR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/>
              <a:t>Conclusions</a:t>
            </a:r>
            <a:endParaRPr lang="tr-TR" b="1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tr-TR" b="1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tr-TR" b="1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2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11" name="İçerik Yer Tutucusu 4"/>
          <p:cNvSpPr>
            <a:spLocks noGrp="1"/>
          </p:cNvSpPr>
          <p:nvPr>
            <p:ph sz="quarter" idx="2"/>
          </p:nvPr>
        </p:nvSpPr>
        <p:spPr>
          <a:xfrm>
            <a:off x="-28796" y="600361"/>
            <a:ext cx="8060267" cy="784013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dirty="0" smtClean="0"/>
              <a:t>Some of the salient features at rated speed of 12 rpm:</a:t>
            </a:r>
            <a:endParaRPr lang="tr-TR" sz="1800" dirty="0"/>
          </a:p>
        </p:txBody>
      </p:sp>
      <p:sp>
        <p:nvSpPr>
          <p:cNvPr id="12" name="İçerik Yer Tutucusu 4"/>
          <p:cNvSpPr txBox="1">
            <a:spLocks/>
          </p:cNvSpPr>
          <p:nvPr/>
        </p:nvSpPr>
        <p:spPr bwMode="auto">
          <a:xfrm>
            <a:off x="-28796" y="0"/>
            <a:ext cx="7772400" cy="40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1pPr>
            <a:lvl2pPr marL="639763" indent="-457200" algn="l" rtl="0" eaLnBrk="0" fontAlgn="base" hangingPunct="0">
              <a:spcBef>
                <a:spcPts val="438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2pPr>
            <a:lvl3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3pPr>
            <a:lvl4pPr marL="118745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4pPr>
            <a:lvl5pPr marL="1462088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tr-TR" sz="2000" b="1" dirty="0" smtClean="0"/>
              <a:t>Optimized 5MW/12 rpm Generator</a:t>
            </a:r>
            <a:endParaRPr lang="tr-TR" sz="20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86762"/>
              </p:ext>
            </p:extLst>
          </p:nvPr>
        </p:nvGraphicFramePr>
        <p:xfrm>
          <a:off x="2457449" y="1006320"/>
          <a:ext cx="4526057" cy="5387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82768"/>
                <a:gridCol w="943289"/>
              </a:tblGrid>
              <a:tr h="226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entury Gothic" panose="020B0502020202020204" pitchFamily="34" charset="0"/>
                        </a:rPr>
                        <a:t>Feature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Value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</a:tr>
              <a:tr h="226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entury Gothic" panose="020B0502020202020204" pitchFamily="34" charset="0"/>
                        </a:rPr>
                        <a:t>Mean radius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4.71 m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</a:tr>
              <a:tr h="226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Stator outer diameter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9.9 m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</a:tr>
              <a:tr h="226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Air gap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10 mm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</a:tr>
              <a:tr h="226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entury Gothic" panose="020B0502020202020204" pitchFamily="34" charset="0"/>
                        </a:rPr>
                        <a:t>Number of poles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216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</a:tr>
              <a:tr h="226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Number of turns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42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</a:tr>
              <a:tr h="226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entury Gothic" panose="020B0502020202020204" pitchFamily="34" charset="0"/>
                        </a:rPr>
                        <a:t>Axial length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entury Gothic" panose="020B0502020202020204" pitchFamily="34" charset="0"/>
                        </a:rPr>
                        <a:t>1.0 m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</a:tr>
              <a:tr h="226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entury Gothic" panose="020B0502020202020204" pitchFamily="34" charset="0"/>
                        </a:rPr>
                        <a:t>Number of axial stack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6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</a:tr>
              <a:tr h="226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entury Gothic" panose="020B0502020202020204" pitchFamily="34" charset="0"/>
                        </a:rPr>
                        <a:t>Voltage per phase (</a:t>
                      </a:r>
                      <a:r>
                        <a:rPr lang="en-GB" sz="1400" dirty="0" err="1">
                          <a:effectLst/>
                          <a:latin typeface="Century Gothic" panose="020B0502020202020204" pitchFamily="34" charset="0"/>
                        </a:rPr>
                        <a:t>rms</a:t>
                      </a:r>
                      <a:r>
                        <a:rPr lang="en-GB" sz="1400" dirty="0">
                          <a:effectLst/>
                          <a:latin typeface="Century Gothic" panose="020B0502020202020204" pitchFamily="34" charset="0"/>
                        </a:rPr>
                        <a:t>)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371.88 V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</a:tr>
              <a:tr h="226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Current per phase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746.9 A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</a:tr>
              <a:tr h="226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entury Gothic" panose="020B0502020202020204" pitchFamily="34" charset="0"/>
                        </a:rPr>
                        <a:t>Total copper loss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entury Gothic" panose="020B0502020202020204" pitchFamily="34" charset="0"/>
                        </a:rPr>
                        <a:t>206.9 kW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</a:tr>
              <a:tr h="226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Total eddy loss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entury Gothic" panose="020B0502020202020204" pitchFamily="34" charset="0"/>
                        </a:rPr>
                        <a:t>30.1 kW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</a:tr>
              <a:tr h="226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Net output power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4992 kW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</a:tr>
              <a:tr h="226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Efficiency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95.4%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</a:tr>
              <a:tr h="226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Phase reactance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0.111 Ω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</a:tr>
              <a:tr h="226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Phase resistance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0.020 Ω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</a:tr>
              <a:tr h="226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Power factor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</a:tr>
              <a:tr h="226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Total mass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119.4 tonne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</a:tr>
              <a:tr h="226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Material cost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$ 1.30 M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</a:tr>
              <a:tr h="226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Total cost (including </a:t>
                      </a: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labor</a:t>
                      </a: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)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$ 1.56 M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</a:tr>
              <a:tr h="226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Total Electricity Generation (annual)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11.73 GWh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</a:tr>
              <a:tr h="2267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Century Gothic" panose="020B0502020202020204" pitchFamily="34" charset="0"/>
                        </a:rPr>
                        <a:t>Total Generation Income (annual)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Century Gothic" panose="020B0502020202020204" pitchFamily="34" charset="0"/>
                        </a:rPr>
                        <a:t>$ 857k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778" marR="64778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389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13" name="İçerik Yer Tutucusu 4"/>
          <p:cNvSpPr txBox="1">
            <a:spLocks/>
          </p:cNvSpPr>
          <p:nvPr/>
        </p:nvSpPr>
        <p:spPr bwMode="auto">
          <a:xfrm>
            <a:off x="-28796" y="0"/>
            <a:ext cx="7772400" cy="40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1pPr>
            <a:lvl2pPr marL="639763" indent="-457200" algn="l" rtl="0" eaLnBrk="0" fontAlgn="base" hangingPunct="0">
              <a:spcBef>
                <a:spcPts val="438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2pPr>
            <a:lvl3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3pPr>
            <a:lvl4pPr marL="118745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4pPr>
            <a:lvl5pPr marL="1462088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tr-TR" sz="2000" b="1" dirty="0" smtClean="0"/>
              <a:t>Optimized 5MW/12 rpm Generator</a:t>
            </a:r>
            <a:endParaRPr lang="tr-TR" sz="2000" b="1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8541585"/>
              </p:ext>
            </p:extLst>
          </p:nvPr>
        </p:nvGraphicFramePr>
        <p:xfrm>
          <a:off x="0" y="520384"/>
          <a:ext cx="5075274" cy="3221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1485270"/>
              </p:ext>
            </p:extLst>
          </p:nvPr>
        </p:nvGraphicFramePr>
        <p:xfrm>
          <a:off x="4055002" y="3014192"/>
          <a:ext cx="5088998" cy="3775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1314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İçerik Yer Tutucusu 4"/>
          <p:cNvSpPr>
            <a:spLocks noGrp="1"/>
          </p:cNvSpPr>
          <p:nvPr>
            <p:ph sz="quarter" idx="2"/>
          </p:nvPr>
        </p:nvSpPr>
        <p:spPr>
          <a:xfrm>
            <a:off x="-28796" y="611643"/>
            <a:ext cx="4040188" cy="3269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smtClean="0"/>
              <a:t>Performance ratings:</a:t>
            </a:r>
            <a:endParaRPr lang="tr-TR" sz="180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10" name="İçerik Yer Tutucusu 4"/>
          <p:cNvSpPr txBox="1">
            <a:spLocks/>
          </p:cNvSpPr>
          <p:nvPr/>
        </p:nvSpPr>
        <p:spPr bwMode="auto">
          <a:xfrm>
            <a:off x="-54802" y="-12651"/>
            <a:ext cx="7772400" cy="40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1pPr>
            <a:lvl2pPr marL="639763" indent="-457200" algn="l" rtl="0" eaLnBrk="0" fontAlgn="base" hangingPunct="0">
              <a:spcBef>
                <a:spcPts val="438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2pPr>
            <a:lvl3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3pPr>
            <a:lvl4pPr marL="118745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4pPr>
            <a:lvl5pPr marL="1462088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tr-TR" sz="2000" b="1" dirty="0" smtClean="0"/>
              <a:t>Optimized 5MW/12 rpm Generator</a:t>
            </a:r>
            <a:endParaRPr lang="tr-TR" sz="2000" b="1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835396"/>
              </p:ext>
            </p:extLst>
          </p:nvPr>
        </p:nvGraphicFramePr>
        <p:xfrm>
          <a:off x="92362" y="1088739"/>
          <a:ext cx="9051641" cy="49377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7227"/>
                <a:gridCol w="684556"/>
                <a:gridCol w="1145310"/>
                <a:gridCol w="1131815"/>
                <a:gridCol w="987227"/>
                <a:gridCol w="987227"/>
                <a:gridCol w="987227"/>
                <a:gridCol w="903376"/>
                <a:gridCol w="1237676"/>
              </a:tblGrid>
              <a:tr h="7088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entury Gothic" panose="020B0502020202020204" pitchFamily="34" charset="0"/>
                        </a:rPr>
                        <a:t>Wind Speed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entury Gothic" panose="020B0502020202020204" pitchFamily="34" charset="0"/>
                        </a:rPr>
                        <a:t>Rpm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entury Gothic" panose="020B0502020202020204" pitchFamily="34" charset="0"/>
                        </a:rPr>
                        <a:t> (A/mm</a:t>
                      </a:r>
                      <a:r>
                        <a:rPr lang="en-US" sz="1800" baseline="30000" dirty="0" smtClean="0"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800" dirty="0">
                          <a:effectLst/>
                          <a:latin typeface="Century Gothic" panose="020B0502020202020204" pitchFamily="34" charset="0"/>
                        </a:rPr>
                        <a:t>)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tr-TR" sz="1800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entury Gothic" panose="020B0502020202020204" pitchFamily="34" charset="0"/>
                        </a:rPr>
                        <a:t>(V)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tr-TR" sz="1800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(A)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entury Gothic" panose="020B0502020202020204" pitchFamily="34" charset="0"/>
                        </a:rPr>
                        <a:t>Desired Power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entury Gothic" panose="020B0502020202020204" pitchFamily="34" charset="0"/>
                        </a:rPr>
                        <a:t>(kW)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entury Gothic" panose="020B0502020202020204" pitchFamily="34" charset="0"/>
                        </a:rPr>
                        <a:t>Input Power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entury Gothic" panose="020B0502020202020204" pitchFamily="34" charset="0"/>
                        </a:rPr>
                        <a:t>(kW)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entury Gothic" panose="020B0502020202020204" pitchFamily="34" charset="0"/>
                        </a:rPr>
                        <a:t>Output Power</a:t>
                      </a:r>
                      <a:endParaRPr lang="tr-TR" sz="180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entury Gothic" panose="020B0502020202020204" pitchFamily="34" charset="0"/>
                        </a:rPr>
                        <a:t>(kW)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entury Gothic" panose="020B0502020202020204" pitchFamily="34" charset="0"/>
                        </a:rPr>
                        <a:t>Efficiency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entury Gothic" panose="020B0502020202020204" pitchFamily="34" charset="0"/>
                        </a:rPr>
                        <a:t>(%)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96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entury Gothic" panose="020B0502020202020204" pitchFamily="34" charset="0"/>
                        </a:rPr>
                        <a:t>4 m/s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1.37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24.4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414.1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195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244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182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74.5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96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entury Gothic" panose="020B0502020202020204" pitchFamily="34" charset="0"/>
                        </a:rPr>
                        <a:t>5 m/s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2.10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19.5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636.4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420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372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223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60.0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96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entury Gothic" panose="020B0502020202020204" pitchFamily="34" charset="0"/>
                        </a:rPr>
                        <a:t>6 m/s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entury Gothic" panose="020B0502020202020204" pitchFamily="34" charset="0"/>
                        </a:rPr>
                        <a:t>2.9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1.69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84.3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512.0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786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874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777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88.8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96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entury Gothic" panose="020B0502020202020204" pitchFamily="34" charset="0"/>
                        </a:rPr>
                        <a:t>7 m/s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entury Gothic" panose="020B0502020202020204" pitchFamily="34" charset="0"/>
                        </a:rPr>
                        <a:t>4.8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1.62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146.9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489.1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1296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1385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1293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93.4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96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entury Gothic" panose="020B0502020202020204" pitchFamily="34" charset="0"/>
                        </a:rPr>
                        <a:t>8 m/s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entury Gothic" panose="020B0502020202020204" pitchFamily="34" charset="0"/>
                        </a:rPr>
                        <a:t>6.7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1.71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208.0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518.7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1943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2049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1942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94.7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96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entury Gothic" panose="020B0502020202020204" pitchFamily="34" charset="0"/>
                        </a:rPr>
                        <a:t>9 m/s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entury Gothic" panose="020B0502020202020204" pitchFamily="34" charset="0"/>
                        </a:rPr>
                        <a:t>8.6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1.85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268.7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558.3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2699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2829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2700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95.4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96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entury Gothic" panose="020B0502020202020204" pitchFamily="34" charset="0"/>
                        </a:rPr>
                        <a:t>10 m/s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entury Gothic" panose="020B0502020202020204" pitchFamily="34" charset="0"/>
                        </a:rPr>
                        <a:t>10.5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1.95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329.4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588.5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3487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3639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3490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95.8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96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entury Gothic" panose="020B0502020202020204" pitchFamily="34" charset="0"/>
                        </a:rPr>
                        <a:t>11 m/s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entury Gothic" panose="020B0502020202020204" pitchFamily="34" charset="0"/>
                        </a:rPr>
                        <a:t>12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2.03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377.1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615.5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4174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4346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4178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96.1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96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entury Gothic" panose="020B0502020202020204" pitchFamily="34" charset="0"/>
                        </a:rPr>
                        <a:t>12 m/s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entury Gothic" panose="020B0502020202020204" pitchFamily="34" charset="0"/>
                        </a:rPr>
                        <a:t>12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2.47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371.4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746.9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5000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5230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  <a:latin typeface="Century Gothic" panose="020B0502020202020204" pitchFamily="34" charset="0"/>
                        </a:rPr>
                        <a:t>4992</a:t>
                      </a:r>
                      <a:endParaRPr lang="tr-TR" sz="18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Century Gothic" panose="020B0502020202020204" pitchFamily="34" charset="0"/>
                        </a:rPr>
                        <a:t>95.4</a:t>
                      </a:r>
                      <a:endParaRPr lang="tr-TR" sz="18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1496907" y="46147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2736426" y="125225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9249617"/>
              </p:ext>
            </p:extLst>
          </p:nvPr>
        </p:nvGraphicFramePr>
        <p:xfrm>
          <a:off x="3246195" y="1361250"/>
          <a:ext cx="635056" cy="3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1" name="Equation" r:id="rId3" imgW="393529" imgH="241195" progId="Equation.DSMT4">
                  <p:embed/>
                </p:oleObj>
              </mc:Choice>
              <mc:Fallback>
                <p:oleObj name="Equation" r:id="rId3" imgW="393529" imgH="241195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6195" y="1361250"/>
                        <a:ext cx="635056" cy="363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4118187" y="128297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550108"/>
              </p:ext>
            </p:extLst>
          </p:nvPr>
        </p:nvGraphicFramePr>
        <p:xfrm>
          <a:off x="4279371" y="1371119"/>
          <a:ext cx="566391" cy="356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2" name="Equation" r:id="rId5" imgW="380835" imgH="241195" progId="Equation.DSMT4">
                  <p:embed/>
                </p:oleObj>
              </mc:Choice>
              <mc:Fallback>
                <p:oleObj name="Equation" r:id="rId5" imgW="380835" imgH="24119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371" y="1371119"/>
                        <a:ext cx="566391" cy="3560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2814425" y="133337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6453981"/>
              </p:ext>
            </p:extLst>
          </p:nvPr>
        </p:nvGraphicFramePr>
        <p:xfrm>
          <a:off x="2232871" y="1390421"/>
          <a:ext cx="224578" cy="343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3" name="Equation" r:id="rId7" imgW="139579" imgH="177646" progId="Equation.DSMT4">
                  <p:embed/>
                </p:oleObj>
              </mc:Choice>
              <mc:Fallback>
                <p:oleObj name="Equation" r:id="rId7" imgW="139579" imgH="177646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871" y="1390421"/>
                        <a:ext cx="224578" cy="3431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801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 smtClean="0"/>
              <a:t>Outline</a:t>
            </a:r>
            <a:endParaRPr lang="tr-TR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tr-TR" dirty="0" err="1" smtClean="0"/>
              <a:t>Introduction</a:t>
            </a:r>
            <a:endParaRPr lang="tr-TR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/>
              <a:t>Review Of Wind Energy Conversion (W</a:t>
            </a:r>
            <a:r>
              <a:rPr lang="tr-TR" dirty="0" smtClean="0"/>
              <a:t>EC</a:t>
            </a:r>
            <a:r>
              <a:rPr lang="en-US" dirty="0" smtClean="0"/>
              <a:t>) Systems</a:t>
            </a:r>
            <a:endParaRPr lang="tr-TR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/>
              <a:t>Design Of The Proposed Axial Flux Generator</a:t>
            </a:r>
            <a:endParaRPr lang="tr-TR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/>
              <a:t>Optimization And Design</a:t>
            </a:r>
            <a:endParaRPr lang="tr-TR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F</a:t>
            </a:r>
            <a:r>
              <a:rPr lang="tr-TR" dirty="0" smtClean="0">
                <a:solidFill>
                  <a:srgbClr val="FF0000"/>
                </a:solidFill>
              </a:rPr>
              <a:t>EA</a:t>
            </a:r>
            <a:r>
              <a:rPr lang="en-US" dirty="0" smtClean="0">
                <a:solidFill>
                  <a:srgbClr val="FF0000"/>
                </a:solidFill>
              </a:rPr>
              <a:t> Verification Of Analytical Design</a:t>
            </a:r>
            <a:endParaRPr lang="tr-TR" dirty="0" smtClean="0">
              <a:solidFill>
                <a:srgbClr val="FF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/>
              <a:t>Conclusions</a:t>
            </a:r>
            <a:endParaRPr lang="tr-TR" b="1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tr-TR" b="1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tr-TR" b="1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7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0" y="143127"/>
            <a:ext cx="4805587" cy="1429732"/>
          </a:xfrm>
        </p:spPr>
        <p:txBody>
          <a:bodyPr/>
          <a:lstStyle/>
          <a:p>
            <a:r>
              <a:rPr lang="tr-TR" sz="1800" b="1" dirty="0" smtClean="0"/>
              <a:t>Air gap flux density verification</a:t>
            </a:r>
            <a:endParaRPr lang="tr-TR" sz="1800" b="1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9" name="Picture 8" descr="C:\Users\Aydin\Desktop\Bag_new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5" y="951812"/>
            <a:ext cx="4081144" cy="214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Aydin\Desktop\Bag_new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360" y="583279"/>
            <a:ext cx="4611126" cy="288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1" y="3415553"/>
            <a:ext cx="4219204" cy="26396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587" y="3656245"/>
            <a:ext cx="3986923" cy="26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2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11" name="İçerik Yer Tutucusu 5"/>
          <p:cNvSpPr>
            <a:spLocks noGrp="1"/>
          </p:cNvSpPr>
          <p:nvPr>
            <p:ph sz="quarter" idx="4"/>
          </p:nvPr>
        </p:nvSpPr>
        <p:spPr>
          <a:xfrm>
            <a:off x="0" y="0"/>
            <a:ext cx="4805587" cy="1429732"/>
          </a:xfrm>
        </p:spPr>
        <p:txBody>
          <a:bodyPr/>
          <a:lstStyle/>
          <a:p>
            <a:r>
              <a:rPr lang="tr-TR" sz="2000" b="1" dirty="0" smtClean="0"/>
              <a:t>Air gap flux density verification</a:t>
            </a:r>
            <a:endParaRPr lang="tr-TR" sz="2000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548315"/>
              </p:ext>
            </p:extLst>
          </p:nvPr>
        </p:nvGraphicFramePr>
        <p:xfrm>
          <a:off x="1191275" y="4633520"/>
          <a:ext cx="6532849" cy="182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56830"/>
                <a:gridCol w="1062150"/>
                <a:gridCol w="1752267"/>
                <a:gridCol w="961602"/>
              </a:tblGrid>
              <a:tr h="3247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Property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FEA 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Analytical 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Error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68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Air gap flux density - (peak)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0.474 T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0.459 (flat-top) T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3.1%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68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Air gap flux density fundamental- (peak)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0.502 T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0.516 T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2.7%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16" name="Resi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88" y="336588"/>
            <a:ext cx="5381118" cy="4236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169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9" name="İçerik Yer Tutucusu 5"/>
          <p:cNvSpPr txBox="1">
            <a:spLocks/>
          </p:cNvSpPr>
          <p:nvPr/>
        </p:nvSpPr>
        <p:spPr bwMode="auto">
          <a:xfrm>
            <a:off x="0" y="13282"/>
            <a:ext cx="4805587" cy="49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1pPr>
            <a:lvl2pPr marL="639763" indent="-457200" algn="l" rtl="0" eaLnBrk="0" fontAlgn="base" hangingPunct="0">
              <a:spcBef>
                <a:spcPts val="438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2pPr>
            <a:lvl3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3pPr>
            <a:lvl4pPr marL="118745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4pPr>
            <a:lvl5pPr marL="1462088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tr-TR" sz="2000" b="1" dirty="0" smtClean="0"/>
              <a:t>No-load analysis</a:t>
            </a:r>
            <a:endParaRPr lang="tr-TR" sz="2000" b="1" dirty="0"/>
          </a:p>
        </p:txBody>
      </p:sp>
      <p:pic>
        <p:nvPicPr>
          <p:cNvPr id="10" name="Resim 2" descr="C:\Users\aydin.baskaya\Desktop\equivalent_ch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087" y="1882996"/>
            <a:ext cx="2671482" cy="1169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Resim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1" y="1013298"/>
            <a:ext cx="6061675" cy="3048309"/>
          </a:xfrm>
          <a:prstGeom prst="rect">
            <a:avLst/>
          </a:prstGeom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510614"/>
              </p:ext>
            </p:extLst>
          </p:nvPr>
        </p:nvGraphicFramePr>
        <p:xfrm>
          <a:off x="1881817" y="4480461"/>
          <a:ext cx="5908511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7454"/>
                <a:gridCol w="1257746"/>
                <a:gridCol w="1377332"/>
                <a:gridCol w="905979"/>
              </a:tblGrid>
              <a:tr h="6686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Property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FEA Value (V)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Analytical Value (V)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Error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914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Induced </a:t>
                      </a:r>
                      <a:r>
                        <a:rPr lang="en-US" sz="1600" dirty="0" err="1">
                          <a:effectLst/>
                          <a:latin typeface="Century Gothic" panose="020B0502020202020204" pitchFamily="34" charset="0"/>
                        </a:rPr>
                        <a:t>emf</a:t>
                      </a: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 per-phase </a:t>
                      </a:r>
                      <a:r>
                        <a:rPr lang="en-US" sz="1600" dirty="0" err="1">
                          <a:effectLst/>
                          <a:latin typeface="Century Gothic" panose="020B0502020202020204" pitchFamily="34" charset="0"/>
                        </a:rPr>
                        <a:t>rms</a:t>
                      </a: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394.5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395.6 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0.27%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0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129931" y="3596051"/>
            <a:ext cx="8063810" cy="996175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800" dirty="0" smtClean="0"/>
              <a:t>Air cored, low frequency operation,  low inductance structure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800" dirty="0"/>
              <a:t>P</a:t>
            </a:r>
            <a:r>
              <a:rPr lang="tr-TR" sz="1800" dirty="0" smtClean="0"/>
              <a:t>hase reactance value do not become dominant in the calculation of phase voltage</a:t>
            </a:r>
            <a:endParaRPr lang="tr-TR" sz="180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9" name="İçerik Yer Tutucusu 5"/>
          <p:cNvSpPr txBox="1">
            <a:spLocks/>
          </p:cNvSpPr>
          <p:nvPr/>
        </p:nvSpPr>
        <p:spPr bwMode="auto">
          <a:xfrm>
            <a:off x="0" y="-2829"/>
            <a:ext cx="4805587" cy="49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1pPr>
            <a:lvl2pPr marL="639763" indent="-457200" algn="l" rtl="0" eaLnBrk="0" fontAlgn="base" hangingPunct="0">
              <a:spcBef>
                <a:spcPts val="438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2pPr>
            <a:lvl3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3pPr>
            <a:lvl4pPr marL="118745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4pPr>
            <a:lvl5pPr marL="1462088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tr-TR" sz="2000" b="1" dirty="0" smtClean="0"/>
              <a:t>Phase voltage verification</a:t>
            </a:r>
            <a:endParaRPr lang="tr-TR" sz="2000" b="1" dirty="0"/>
          </a:p>
        </p:txBody>
      </p:sp>
      <p:pic>
        <p:nvPicPr>
          <p:cNvPr id="10" name="Resim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31" y="636494"/>
            <a:ext cx="5454809" cy="2743182"/>
          </a:xfrm>
          <a:prstGeom prst="rect">
            <a:avLst/>
          </a:prstGeom>
        </p:spPr>
      </p:pic>
      <p:pic>
        <p:nvPicPr>
          <p:cNvPr id="11" name="Picture 10" descr="C:\Users\Aydin\Desktop\phasor_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826" y="784569"/>
            <a:ext cx="3376713" cy="117075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6266329" y="247425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0663952"/>
              </p:ext>
            </p:extLst>
          </p:nvPr>
        </p:nvGraphicFramePr>
        <p:xfrm>
          <a:off x="6266329" y="2155763"/>
          <a:ext cx="1909484" cy="31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2" name="Equation" r:id="rId5" imgW="1624895" imgH="266584" progId="Equation.DSMT4">
                  <p:embed/>
                </p:oleObj>
              </mc:Choice>
              <mc:Fallback>
                <p:oleObj name="Equation" r:id="rId5" imgW="1624895" imgH="266584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6329" y="2155763"/>
                        <a:ext cx="1909484" cy="3145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5567082" y="291834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472308"/>
              </p:ext>
            </p:extLst>
          </p:nvPr>
        </p:nvGraphicFramePr>
        <p:xfrm>
          <a:off x="2402794" y="4592226"/>
          <a:ext cx="5244100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5925"/>
                <a:gridCol w="1369440"/>
                <a:gridCol w="1774386"/>
                <a:gridCol w="734349"/>
              </a:tblGrid>
              <a:tr h="5940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Property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FEA Value (V)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Analytical Value (V)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Error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940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Phase voltage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365.25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371.88 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1.81%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41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9" name="İçerik Yer Tutucusu 5"/>
          <p:cNvSpPr txBox="1">
            <a:spLocks/>
          </p:cNvSpPr>
          <p:nvPr/>
        </p:nvSpPr>
        <p:spPr bwMode="auto">
          <a:xfrm>
            <a:off x="0" y="0"/>
            <a:ext cx="4805587" cy="49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1pPr>
            <a:lvl2pPr marL="639763" indent="-457200" algn="l" rtl="0" eaLnBrk="0" fontAlgn="base" hangingPunct="0">
              <a:spcBef>
                <a:spcPts val="438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2pPr>
            <a:lvl3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3pPr>
            <a:lvl4pPr marL="118745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4pPr>
            <a:lvl5pPr marL="1462088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tr-TR" sz="2000" b="1" dirty="0" smtClean="0"/>
              <a:t>Phase voltage verification</a:t>
            </a:r>
            <a:endParaRPr lang="tr-TR" sz="2000" b="1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017638"/>
              </p:ext>
            </p:extLst>
          </p:nvPr>
        </p:nvGraphicFramePr>
        <p:xfrm>
          <a:off x="123264" y="1553013"/>
          <a:ext cx="8668872" cy="43982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5860"/>
                <a:gridCol w="2286281"/>
                <a:gridCol w="1580799"/>
                <a:gridCol w="1277603"/>
                <a:gridCol w="1788329"/>
              </a:tblGrid>
              <a:tr h="5399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Winding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Harmonic No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Frequency (Hz)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Magnitude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% of Fund. Mag.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4872">
                <a:tc rowSpan="10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Winding-2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  <a:r>
                        <a:rPr lang="en-US" sz="1600" baseline="30000" dirty="0">
                          <a:effectLst/>
                          <a:latin typeface="Century Gothic" panose="020B0502020202020204" pitchFamily="34" charset="0"/>
                        </a:rPr>
                        <a:t>st</a:t>
                      </a: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 (Fundamental)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21.6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547.67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100 %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89267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600" baseline="30000">
                          <a:effectLst/>
                          <a:latin typeface="Century Gothic" panose="020B0502020202020204" pitchFamily="34" charset="0"/>
                        </a:rPr>
                        <a:t>nd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43.2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1.30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0.24 %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89267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  <a:r>
                        <a:rPr lang="en-US" sz="1600" baseline="30000" dirty="0">
                          <a:effectLst/>
                          <a:latin typeface="Century Gothic" panose="020B0502020202020204" pitchFamily="34" charset="0"/>
                        </a:rPr>
                        <a:t>rd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64.8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8.53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1.56 %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89267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  <a:r>
                        <a:rPr lang="en-US" sz="1600" baseline="30000">
                          <a:effectLst/>
                          <a:latin typeface="Century Gothic" panose="020B0502020202020204" pitchFamily="34" charset="0"/>
                        </a:rPr>
                        <a:t>th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86.4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0.26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0.05 %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89267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5</a:t>
                      </a:r>
                      <a:r>
                        <a:rPr lang="en-US" sz="1600" baseline="30000">
                          <a:effectLst/>
                          <a:latin typeface="Century Gothic" panose="020B0502020202020204" pitchFamily="34" charset="0"/>
                        </a:rPr>
                        <a:t>th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108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0.61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0.11 %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89267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6</a:t>
                      </a:r>
                      <a:r>
                        <a:rPr lang="en-US" sz="1600" baseline="30000">
                          <a:effectLst/>
                          <a:latin typeface="Century Gothic" panose="020B0502020202020204" pitchFamily="34" charset="0"/>
                        </a:rPr>
                        <a:t>th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129.6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0.50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0.09 %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89267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7</a:t>
                      </a:r>
                      <a:r>
                        <a:rPr lang="en-US" sz="1600" baseline="30000">
                          <a:effectLst/>
                          <a:latin typeface="Century Gothic" panose="020B0502020202020204" pitchFamily="34" charset="0"/>
                        </a:rPr>
                        <a:t>th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151.2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0.71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0.13 %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89267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8</a:t>
                      </a:r>
                      <a:r>
                        <a:rPr lang="en-US" sz="1600" baseline="30000">
                          <a:effectLst/>
                          <a:latin typeface="Century Gothic" panose="020B0502020202020204" pitchFamily="34" charset="0"/>
                        </a:rPr>
                        <a:t>th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172.8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0.48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0.09 %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89267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9</a:t>
                      </a:r>
                      <a:r>
                        <a:rPr lang="en-US" sz="1600" baseline="30000">
                          <a:effectLst/>
                          <a:latin typeface="Century Gothic" panose="020B0502020202020204" pitchFamily="34" charset="0"/>
                        </a:rPr>
                        <a:t>th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194.4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0.90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0.16 %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89267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10</a:t>
                      </a:r>
                      <a:r>
                        <a:rPr lang="en-US" sz="1600" baseline="30000">
                          <a:effectLst/>
                          <a:latin typeface="Century Gothic" panose="020B0502020202020204" pitchFamily="34" charset="0"/>
                        </a:rPr>
                        <a:t>th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216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</a:rPr>
                        <a:t>0.55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604520" algn="l"/>
                        </a:tabLs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</a:rPr>
                        <a:t>0.10 %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2" name="İçerik Yer Tutucusu 5"/>
          <p:cNvSpPr>
            <a:spLocks noGrp="1"/>
          </p:cNvSpPr>
          <p:nvPr>
            <p:ph sz="quarter" idx="4"/>
          </p:nvPr>
        </p:nvSpPr>
        <p:spPr>
          <a:xfrm>
            <a:off x="0" y="645458"/>
            <a:ext cx="9144000" cy="430307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dirty="0" smtClean="0"/>
              <a:t>THD value is calculated as 2% for three windings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386043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160823" y="4827633"/>
            <a:ext cx="8884024" cy="1573167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dirty="0"/>
              <a:t>Total eddy loss for one magnet block is calculated as </a:t>
            </a:r>
            <a:r>
              <a:rPr lang="tr-TR" sz="1800" b="1" dirty="0"/>
              <a:t>9.97 W.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dirty="0" smtClean="0"/>
              <a:t>Total eddy loss on magnets is </a:t>
            </a:r>
            <a:r>
              <a:rPr lang="tr-TR" sz="1800" b="1" dirty="0" smtClean="0"/>
              <a:t>28.8 kW </a:t>
            </a:r>
            <a:r>
              <a:rPr lang="tr-TR" sz="1800" dirty="0" smtClean="0"/>
              <a:t>which corresponds to </a:t>
            </a:r>
            <a:r>
              <a:rPr lang="tr-TR" sz="1800" b="1" dirty="0" smtClean="0"/>
              <a:t>0.51%</a:t>
            </a:r>
            <a:r>
              <a:rPr lang="tr-TR" sz="1800" dirty="0" smtClean="0"/>
              <a:t> of total output power.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dirty="0"/>
              <a:t>Eddy loss coefficient is estimated as </a:t>
            </a:r>
            <a:r>
              <a:rPr lang="tr-TR" sz="1800" b="1" dirty="0"/>
              <a:t>18 kW/m^3.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80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9" name="İçerik Yer Tutucusu 5"/>
          <p:cNvSpPr txBox="1">
            <a:spLocks/>
          </p:cNvSpPr>
          <p:nvPr/>
        </p:nvSpPr>
        <p:spPr bwMode="auto">
          <a:xfrm>
            <a:off x="-1" y="0"/>
            <a:ext cx="4805587" cy="49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1pPr>
            <a:lvl2pPr marL="639763" indent="-457200" algn="l" rtl="0" eaLnBrk="0" fontAlgn="base" hangingPunct="0">
              <a:spcBef>
                <a:spcPts val="438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2pPr>
            <a:lvl3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3pPr>
            <a:lvl4pPr marL="118745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4pPr>
            <a:lvl5pPr marL="1462088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tr-TR" sz="2000" b="1" dirty="0" smtClean="0"/>
              <a:t>Eddy loss coefficient estimation</a:t>
            </a:r>
            <a:endParaRPr lang="tr-TR" sz="2000" b="1" dirty="0"/>
          </a:p>
        </p:txBody>
      </p:sp>
      <p:pic>
        <p:nvPicPr>
          <p:cNvPr id="11" name="Resim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439" y="755346"/>
            <a:ext cx="5226295" cy="37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9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1849" y="2795091"/>
            <a:ext cx="8511702" cy="1998532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800" dirty="0" err="1" smtClean="0"/>
              <a:t>Energy</a:t>
            </a:r>
            <a:r>
              <a:rPr lang="en-US" sz="1800" dirty="0" smtClean="0"/>
              <a:t> </a:t>
            </a:r>
            <a:r>
              <a:rPr lang="en-US" sz="1800" dirty="0"/>
              <a:t>crisis in 1970s and environmental problems worked as a catalyst in development progress of wind </a:t>
            </a:r>
            <a:r>
              <a:rPr lang="en-US" sz="1800" dirty="0" smtClean="0"/>
              <a:t>turbines</a:t>
            </a:r>
            <a:endParaRPr lang="tr-TR" sz="18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800" dirty="0" err="1" smtClean="0"/>
              <a:t>Turkish</a:t>
            </a:r>
            <a:r>
              <a:rPr lang="tr-TR" sz="1800" dirty="0" smtClean="0"/>
              <a:t> Case(6% - 2015):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8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8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8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8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800" dirty="0" smtClean="0"/>
              <a:t>83 country, 24 country &gt;1GW worldwide</a:t>
            </a:r>
            <a:endParaRPr lang="tr-TR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8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10" name="Picture 4" descr="gwec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12" y="394447"/>
            <a:ext cx="6410788" cy="232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334" descr="tureb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139" y="3388659"/>
            <a:ext cx="5151879" cy="25602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ontent Placeholder 4"/>
          <p:cNvSpPr>
            <a:spLocks noGrp="1"/>
          </p:cNvSpPr>
          <p:nvPr>
            <p:ph sz="quarter" idx="2"/>
          </p:nvPr>
        </p:nvSpPr>
        <p:spPr>
          <a:xfrm>
            <a:off x="6245142" y="5964861"/>
            <a:ext cx="496110" cy="420919"/>
          </a:xfrm>
        </p:spPr>
        <p:txBody>
          <a:bodyPr/>
          <a:lstStyle/>
          <a:p>
            <a:pPr algn="just"/>
            <a:r>
              <a:rPr lang="tr-TR" sz="1400" dirty="0" smtClean="0">
                <a:latin typeface="+mn-lt"/>
              </a:rPr>
              <a:t>[6]</a:t>
            </a:r>
          </a:p>
        </p:txBody>
      </p:sp>
      <p:sp>
        <p:nvSpPr>
          <p:cNvPr id="9" name="İçerik Yer Tutucusu 4"/>
          <p:cNvSpPr>
            <a:spLocks noGrp="1"/>
          </p:cNvSpPr>
          <p:nvPr>
            <p:ph sz="quarter" idx="2"/>
          </p:nvPr>
        </p:nvSpPr>
        <p:spPr>
          <a:xfrm>
            <a:off x="0" y="0"/>
            <a:ext cx="7772400" cy="502191"/>
          </a:xfrm>
        </p:spPr>
        <p:txBody>
          <a:bodyPr/>
          <a:lstStyle/>
          <a:p>
            <a:pPr algn="just"/>
            <a:r>
              <a:rPr lang="tr-TR" sz="2000" b="1" dirty="0"/>
              <a:t>Background of Wind Energy Harvesting</a:t>
            </a:r>
          </a:p>
        </p:txBody>
      </p:sp>
    </p:spTree>
    <p:extLst>
      <p:ext uri="{BB962C8B-B14F-4D97-AF65-F5344CB8AC3E}">
        <p14:creationId xmlns:p14="http://schemas.microsoft.com/office/powerpoint/2010/main" val="419644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09900"/>
              </p:ext>
            </p:extLst>
          </p:nvPr>
        </p:nvGraphicFramePr>
        <p:xfrm>
          <a:off x="385483" y="402749"/>
          <a:ext cx="8462682" cy="60808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3247"/>
                <a:gridCol w="932329"/>
                <a:gridCol w="762000"/>
                <a:gridCol w="860612"/>
                <a:gridCol w="842682"/>
                <a:gridCol w="833718"/>
                <a:gridCol w="923365"/>
                <a:gridCol w="1084729"/>
              </a:tblGrid>
              <a:tr h="6813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Model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Type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Power (MW)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Speed (rpm)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Torque (</a:t>
                      </a: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</a:rPr>
                        <a:t>kNm</a:t>
                      </a: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)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Mass (tonne)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Power Density (W/kg)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Torque Density (Nm/kg)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</a:tr>
              <a:tr h="338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Thesis/Proposed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DD-PMSG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5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12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3980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119.4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41.8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33.3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</a:tr>
              <a:tr h="338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Harokasan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DD-PMSG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1.5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18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796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47.2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31.7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16.8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</a:tr>
              <a:tr h="338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Newgen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DD-PMSG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19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2011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36.4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109.8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55.2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</a:tr>
              <a:tr h="338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NREL-AMSC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DD-PMSG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3.1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12.5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2370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90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34.4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26.3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</a:tr>
              <a:tr h="338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Bang et. al.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DD-TFPM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5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12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3980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90.8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55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43.8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</a:tr>
              <a:tr h="338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NTNU Thesis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DD-PMSG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10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13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7347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260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38.4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28.2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</a:tr>
              <a:tr h="338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NREL-AMSC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DD-PMSG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6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12.3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4658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177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33.9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26.3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</a:tr>
              <a:tr h="338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NREL-AMSC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DD-PMSG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10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11.5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8305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315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31.7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26.3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</a:tr>
              <a:tr h="338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Bang et al.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DD-PMSG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10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10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9551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325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30.7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29.3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</a:tr>
              <a:tr h="3381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Enercon/E-126-7580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DD-EESG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7.58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12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6035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220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34.4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27.4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</a:tr>
              <a:tr h="5798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The Switch/PMG4250-16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DD-PMSG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4.25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16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2537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89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47.7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28.5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</a:tr>
              <a:tr h="5798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The Switch/PMG3200-12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DD-PMSG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3.20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12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2547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80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40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31.8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</a:tr>
              <a:tr h="5798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The Switch/PMG1650-17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DD-PMSG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1.65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17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926</a:t>
                      </a:r>
                      <a:endParaRPr lang="tr-TR" sz="140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50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33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18.5</a:t>
                      </a:r>
                      <a:endParaRPr lang="tr-TR" sz="14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66" marR="41566" marT="0" marB="0" anchor="ctr"/>
                </a:tc>
              </a:tr>
            </a:tbl>
          </a:graphicData>
        </a:graphic>
      </p:graphicFrame>
      <p:sp>
        <p:nvSpPr>
          <p:cNvPr id="5" name="İçerik Yer Tutucusu 5"/>
          <p:cNvSpPr txBox="1">
            <a:spLocks/>
          </p:cNvSpPr>
          <p:nvPr/>
        </p:nvSpPr>
        <p:spPr bwMode="auto">
          <a:xfrm>
            <a:off x="-1" y="0"/>
            <a:ext cx="4805587" cy="49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1pPr>
            <a:lvl2pPr marL="639763" indent="-457200" algn="l" rtl="0" eaLnBrk="0" fontAlgn="base" hangingPunct="0">
              <a:spcBef>
                <a:spcPts val="438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2pPr>
            <a:lvl3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3pPr>
            <a:lvl4pPr marL="118745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4pPr>
            <a:lvl5pPr marL="1462088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tr-TR" sz="2000" b="1" dirty="0" smtClean="0"/>
              <a:t>Comparison</a:t>
            </a:r>
            <a:endParaRPr lang="tr-TR" sz="2000" b="1" dirty="0"/>
          </a:p>
        </p:txBody>
      </p:sp>
    </p:spTree>
    <p:extLst>
      <p:ext uri="{BB962C8B-B14F-4D97-AF65-F5344CB8AC3E}">
        <p14:creationId xmlns:p14="http://schemas.microsoft.com/office/powerpoint/2010/main" val="21105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9" name="İçerik Yer Tutucusu 5"/>
          <p:cNvSpPr txBox="1">
            <a:spLocks/>
          </p:cNvSpPr>
          <p:nvPr/>
        </p:nvSpPr>
        <p:spPr bwMode="auto">
          <a:xfrm>
            <a:off x="-1" y="0"/>
            <a:ext cx="4805587" cy="49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defRPr sz="2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1pPr>
            <a:lvl2pPr marL="639763" indent="-457200" algn="l" rtl="0" eaLnBrk="0" fontAlgn="base" hangingPunct="0">
              <a:spcBef>
                <a:spcPts val="438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2pPr>
            <a:lvl3pPr marL="9144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3pPr>
            <a:lvl4pPr marL="118745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4pPr>
            <a:lvl5pPr marL="1462088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Arial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tr-TR" sz="2000" b="1" dirty="0" smtClean="0"/>
              <a:t>Conclusion</a:t>
            </a:r>
            <a:endParaRPr lang="tr-TR" sz="2000" b="1" dirty="0"/>
          </a:p>
        </p:txBody>
      </p:sp>
      <p:sp>
        <p:nvSpPr>
          <p:cNvPr id="5" name="İçerik Yer Tutucusu 5"/>
          <p:cNvSpPr>
            <a:spLocks noGrp="1"/>
          </p:cNvSpPr>
          <p:nvPr>
            <p:ph sz="quarter" idx="4"/>
          </p:nvPr>
        </p:nvSpPr>
        <p:spPr>
          <a:xfrm>
            <a:off x="-1" y="726150"/>
            <a:ext cx="8884024" cy="1573167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dirty="0" err="1" smtClean="0"/>
              <a:t>Designed</a:t>
            </a:r>
            <a:r>
              <a:rPr lang="tr-TR" sz="1800" dirty="0" smtClean="0"/>
              <a:t> AFPM </a:t>
            </a:r>
            <a:r>
              <a:rPr lang="tr-TR" sz="1800" dirty="0" err="1" smtClean="0"/>
              <a:t>generator</a:t>
            </a:r>
            <a:r>
              <a:rPr lang="tr-TR" sz="1800" dirty="0" smtClean="0"/>
              <a:t> has </a:t>
            </a:r>
            <a:r>
              <a:rPr lang="tr-TR" sz="1800" b="1" dirty="0" err="1" smtClean="0"/>
              <a:t>modularity</a:t>
            </a:r>
            <a:r>
              <a:rPr lang="tr-TR" sz="1800" dirty="0" smtClean="0"/>
              <a:t>, </a:t>
            </a:r>
            <a:r>
              <a:rPr lang="tr-TR" sz="1800" b="1" dirty="0" err="1" smtClean="0"/>
              <a:t>reliability</a:t>
            </a:r>
            <a:r>
              <a:rPr lang="tr-TR" sz="1800" dirty="0" smtClean="0"/>
              <a:t>, </a:t>
            </a:r>
            <a:r>
              <a:rPr lang="tr-TR" sz="1800" b="1" dirty="0" err="1" smtClean="0"/>
              <a:t>axial</a:t>
            </a:r>
            <a:r>
              <a:rPr lang="tr-TR" sz="1800" b="1" dirty="0" smtClean="0"/>
              <a:t> </a:t>
            </a:r>
            <a:r>
              <a:rPr lang="tr-TR" sz="1800" b="1" dirty="0" err="1" smtClean="0"/>
              <a:t>length</a:t>
            </a:r>
            <a:r>
              <a:rPr lang="tr-TR" sz="1800" dirty="0"/>
              <a:t> </a:t>
            </a:r>
            <a:r>
              <a:rPr lang="tr-TR" sz="1800" dirty="0" err="1" smtClean="0"/>
              <a:t>and</a:t>
            </a:r>
            <a:r>
              <a:rPr lang="tr-TR" sz="1800" dirty="0" smtClean="0"/>
              <a:t> </a:t>
            </a:r>
            <a:r>
              <a:rPr lang="tr-TR" sz="1800" b="1" dirty="0" err="1" smtClean="0"/>
              <a:t>torque</a:t>
            </a:r>
            <a:r>
              <a:rPr lang="tr-TR" sz="1800" b="1" dirty="0" smtClean="0"/>
              <a:t> </a:t>
            </a:r>
            <a:r>
              <a:rPr lang="tr-TR" sz="1800" b="1" dirty="0" err="1" smtClean="0"/>
              <a:t>density</a:t>
            </a:r>
            <a:r>
              <a:rPr lang="tr-TR" sz="1800" b="1" dirty="0" smtClean="0"/>
              <a:t> </a:t>
            </a:r>
            <a:r>
              <a:rPr lang="tr-TR" sz="1800" dirty="0" err="1" smtClean="0"/>
              <a:t>advantages</a:t>
            </a:r>
            <a:r>
              <a:rPr lang="tr-TR" sz="18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8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dirty="0" err="1" smtClean="0"/>
              <a:t>Highy</a:t>
            </a:r>
            <a:r>
              <a:rPr lang="tr-TR" sz="1800" dirty="0" smtClean="0"/>
              <a:t> </a:t>
            </a:r>
            <a:r>
              <a:rPr lang="tr-TR" sz="1800" b="1" dirty="0" err="1" smtClean="0"/>
              <a:t>efficiency</a:t>
            </a:r>
            <a:r>
              <a:rPr lang="tr-TR" sz="1800" dirty="0" smtClean="0"/>
              <a:t> </a:t>
            </a:r>
            <a:r>
              <a:rPr lang="tr-TR" sz="1800" dirty="0" err="1" smtClean="0"/>
              <a:t>due</a:t>
            </a:r>
            <a:r>
              <a:rPr lang="tr-TR" sz="1800" dirty="0" smtClean="0"/>
              <a:t> </a:t>
            </a:r>
            <a:r>
              <a:rPr lang="tr-TR" sz="1800" dirty="0" err="1" smtClean="0"/>
              <a:t>to</a:t>
            </a:r>
            <a:r>
              <a:rPr lang="tr-TR" sz="1800" dirty="0" smtClean="0"/>
              <a:t> </a:t>
            </a:r>
            <a:r>
              <a:rPr lang="tr-TR" sz="1800" b="1" dirty="0" err="1" smtClean="0"/>
              <a:t>omitted</a:t>
            </a:r>
            <a:r>
              <a:rPr lang="tr-TR" sz="1800" b="1" dirty="0" smtClean="0"/>
              <a:t> </a:t>
            </a:r>
            <a:r>
              <a:rPr lang="tr-TR" sz="1800" b="1" dirty="0" err="1" smtClean="0"/>
              <a:t>gear-box</a:t>
            </a:r>
            <a:r>
              <a:rPr lang="tr-TR" sz="18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8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dirty="0" smtClean="0"/>
              <a:t>Main </a:t>
            </a:r>
            <a:r>
              <a:rPr lang="tr-TR" sz="1800" b="1" dirty="0" err="1" smtClean="0"/>
              <a:t>disadvantages</a:t>
            </a:r>
            <a:r>
              <a:rPr lang="tr-TR" sz="1800" dirty="0" smtClean="0"/>
              <a:t> of </a:t>
            </a:r>
            <a:r>
              <a:rPr lang="tr-TR" sz="1800" dirty="0" err="1" smtClean="0"/>
              <a:t>the</a:t>
            </a:r>
            <a:r>
              <a:rPr lang="tr-TR" sz="1800" dirty="0" smtClean="0"/>
              <a:t> </a:t>
            </a:r>
            <a:r>
              <a:rPr lang="tr-TR" sz="1800" dirty="0" err="1" smtClean="0"/>
              <a:t>proposed</a:t>
            </a:r>
            <a:r>
              <a:rPr lang="tr-TR" sz="1800" dirty="0" smtClean="0"/>
              <a:t> AFPM </a:t>
            </a:r>
            <a:r>
              <a:rPr lang="tr-TR" sz="1800" dirty="0" err="1" smtClean="0"/>
              <a:t>generator</a:t>
            </a:r>
            <a:r>
              <a:rPr lang="tr-TR" sz="1800" dirty="0" smtClean="0"/>
              <a:t> </a:t>
            </a:r>
            <a:r>
              <a:rPr lang="tr-TR" sz="1800" dirty="0" err="1" smtClean="0"/>
              <a:t>are</a:t>
            </a:r>
            <a:r>
              <a:rPr lang="tr-TR" sz="1800" dirty="0" smtClean="0"/>
              <a:t> </a:t>
            </a:r>
            <a:r>
              <a:rPr lang="tr-TR" sz="1800" b="1" dirty="0" err="1" smtClean="0"/>
              <a:t>magnet</a:t>
            </a:r>
            <a:r>
              <a:rPr lang="tr-TR" sz="1800" b="1" dirty="0" smtClean="0"/>
              <a:t> </a:t>
            </a:r>
            <a:r>
              <a:rPr lang="tr-TR" sz="1800" b="1" dirty="0" err="1" smtClean="0"/>
              <a:t>cost</a:t>
            </a:r>
            <a:r>
              <a:rPr lang="tr-TR" sz="1800" b="1" dirty="0" smtClean="0"/>
              <a:t> </a:t>
            </a:r>
            <a:r>
              <a:rPr lang="tr-TR" sz="1800" b="1" dirty="0" err="1" smtClean="0"/>
              <a:t>dependency</a:t>
            </a:r>
            <a:r>
              <a:rPr lang="tr-TR" sz="1800" dirty="0" smtClean="0"/>
              <a:t>, </a:t>
            </a:r>
            <a:r>
              <a:rPr lang="tr-TR" sz="1800" b="1" dirty="0" err="1" smtClean="0"/>
              <a:t>large</a:t>
            </a:r>
            <a:r>
              <a:rPr lang="tr-TR" sz="1800" b="1" dirty="0" smtClean="0"/>
              <a:t> </a:t>
            </a:r>
            <a:r>
              <a:rPr lang="tr-TR" sz="1800" b="1" dirty="0" err="1" smtClean="0"/>
              <a:t>diameter</a:t>
            </a:r>
            <a:r>
              <a:rPr lang="tr-TR" sz="1800" b="1" dirty="0" smtClean="0"/>
              <a:t> </a:t>
            </a:r>
            <a:r>
              <a:rPr lang="tr-TR" sz="1800" dirty="0" err="1" smtClean="0"/>
              <a:t>and</a:t>
            </a:r>
            <a:r>
              <a:rPr lang="tr-TR" sz="1800" dirty="0" smtClean="0"/>
              <a:t> </a:t>
            </a:r>
            <a:r>
              <a:rPr lang="tr-TR" sz="1800" b="1" dirty="0" err="1" smtClean="0"/>
              <a:t>mass</a:t>
            </a:r>
            <a:r>
              <a:rPr lang="tr-TR" sz="18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b="1" dirty="0" err="1" smtClean="0"/>
              <a:t>Air</a:t>
            </a:r>
            <a:r>
              <a:rPr lang="tr-TR" sz="1800" b="1" dirty="0" smtClean="0"/>
              <a:t> </a:t>
            </a:r>
            <a:r>
              <a:rPr lang="tr-TR" sz="1800" b="1" dirty="0" err="1" smtClean="0"/>
              <a:t>cored</a:t>
            </a:r>
            <a:r>
              <a:rPr lang="tr-TR" sz="1800" b="1" dirty="0" smtClean="0"/>
              <a:t> </a:t>
            </a:r>
            <a:r>
              <a:rPr lang="tr-TR" sz="1800" dirty="0" err="1" smtClean="0"/>
              <a:t>structure</a:t>
            </a:r>
            <a:r>
              <a:rPr lang="tr-TR" sz="1800" dirty="0" smtClean="0"/>
              <a:t>, </a:t>
            </a:r>
            <a:r>
              <a:rPr lang="tr-TR" sz="1800" dirty="0" err="1" smtClean="0"/>
              <a:t>hence</a:t>
            </a:r>
            <a:r>
              <a:rPr lang="tr-TR" sz="1800" dirty="0" smtClean="0"/>
              <a:t> </a:t>
            </a:r>
            <a:r>
              <a:rPr lang="tr-TR" sz="1800" dirty="0" err="1" smtClean="0"/>
              <a:t>no</a:t>
            </a:r>
            <a:r>
              <a:rPr lang="tr-TR" sz="1800" dirty="0" smtClean="0"/>
              <a:t> </a:t>
            </a:r>
            <a:r>
              <a:rPr lang="tr-TR" sz="1800" dirty="0" err="1" smtClean="0"/>
              <a:t>core</a:t>
            </a:r>
            <a:r>
              <a:rPr lang="tr-TR" sz="1800" dirty="0" smtClean="0"/>
              <a:t> </a:t>
            </a:r>
            <a:r>
              <a:rPr lang="tr-TR" sz="1800" dirty="0" err="1" smtClean="0"/>
              <a:t>loss</a:t>
            </a:r>
            <a:r>
              <a:rPr lang="tr-TR" sz="1800" dirty="0" smtClean="0"/>
              <a:t> </a:t>
            </a:r>
            <a:r>
              <a:rPr lang="tr-TR" sz="1800" dirty="0" err="1" smtClean="0"/>
              <a:t>and</a:t>
            </a:r>
            <a:r>
              <a:rPr lang="tr-TR" sz="1800" dirty="0" smtClean="0"/>
              <a:t> </a:t>
            </a:r>
            <a:r>
              <a:rPr lang="tr-TR" sz="1800" dirty="0" err="1" smtClean="0"/>
              <a:t>cogging</a:t>
            </a:r>
            <a:r>
              <a:rPr lang="tr-TR" sz="1800" dirty="0" smtClean="0"/>
              <a:t> </a:t>
            </a:r>
            <a:r>
              <a:rPr lang="tr-TR" sz="1800" dirty="0" err="1" smtClean="0"/>
              <a:t>torque</a:t>
            </a:r>
            <a:r>
              <a:rPr lang="tr-TR" sz="1800" dirty="0"/>
              <a:t> </a:t>
            </a:r>
            <a:r>
              <a:rPr lang="tr-TR" sz="1800" dirty="0" err="1" smtClean="0"/>
              <a:t>exist</a:t>
            </a:r>
            <a:r>
              <a:rPr lang="tr-TR" sz="18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dirty="0" smtClean="0"/>
              <a:t>Design </a:t>
            </a:r>
            <a:r>
              <a:rPr lang="tr-TR" sz="1800" dirty="0" err="1" smtClean="0"/>
              <a:t>optimization</a:t>
            </a:r>
            <a:r>
              <a:rPr lang="tr-TR" sz="1800" dirty="0" smtClean="0"/>
              <a:t> is </a:t>
            </a:r>
            <a:r>
              <a:rPr lang="tr-TR" sz="1800" dirty="0" err="1" smtClean="0"/>
              <a:t>based</a:t>
            </a:r>
            <a:r>
              <a:rPr lang="tr-TR" sz="1800" dirty="0" smtClean="0"/>
              <a:t> on </a:t>
            </a:r>
            <a:r>
              <a:rPr lang="tr-TR" sz="1800" dirty="0" err="1" smtClean="0"/>
              <a:t>cost</a:t>
            </a:r>
            <a:r>
              <a:rPr lang="tr-TR" sz="1800" dirty="0" smtClean="0"/>
              <a:t> </a:t>
            </a:r>
            <a:r>
              <a:rPr lang="tr-TR" sz="1800" dirty="0" err="1" smtClean="0"/>
              <a:t>and</a:t>
            </a:r>
            <a:r>
              <a:rPr lang="tr-TR" sz="1800" dirty="0" smtClean="0"/>
              <a:t> </a:t>
            </a:r>
            <a:r>
              <a:rPr lang="tr-TR" sz="1800" dirty="0" err="1" smtClean="0"/>
              <a:t>considers</a:t>
            </a:r>
            <a:r>
              <a:rPr lang="tr-TR" sz="1800" dirty="0" smtClean="0"/>
              <a:t> </a:t>
            </a:r>
            <a:r>
              <a:rPr lang="tr-TR" sz="1800" dirty="0" err="1" smtClean="0"/>
              <a:t>real</a:t>
            </a:r>
            <a:r>
              <a:rPr lang="tr-TR" sz="1800" dirty="0" smtClean="0"/>
              <a:t> </a:t>
            </a:r>
            <a:r>
              <a:rPr lang="tr-TR" sz="1800" b="1" dirty="0" err="1" smtClean="0"/>
              <a:t>wind</a:t>
            </a:r>
            <a:r>
              <a:rPr lang="tr-TR" sz="1800" b="1" dirty="0" smtClean="0"/>
              <a:t> </a:t>
            </a:r>
            <a:r>
              <a:rPr lang="tr-TR" sz="1800" b="1" dirty="0" err="1" smtClean="0"/>
              <a:t>statistics</a:t>
            </a:r>
            <a:r>
              <a:rPr lang="tr-TR" sz="1800" b="1" dirty="0" smtClean="0"/>
              <a:t> </a:t>
            </a:r>
            <a:r>
              <a:rPr lang="tr-TR" sz="1800" dirty="0" err="1" smtClean="0"/>
              <a:t>and</a:t>
            </a:r>
            <a:r>
              <a:rPr lang="tr-TR" sz="1800" dirty="0" smtClean="0"/>
              <a:t> </a:t>
            </a:r>
            <a:r>
              <a:rPr lang="tr-TR" sz="1800" b="1" dirty="0" err="1" smtClean="0"/>
              <a:t>generation</a:t>
            </a:r>
            <a:r>
              <a:rPr lang="tr-TR" sz="1800" b="1" dirty="0" smtClean="0"/>
              <a:t> data</a:t>
            </a:r>
            <a:r>
              <a:rPr lang="tr-TR" sz="18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dirty="0" smtClean="0"/>
              <a:t>Structural mass dominates the mass distribution while PM cost dominates the cost distribution.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tr-TR" sz="1800" dirty="0" err="1" smtClean="0"/>
              <a:t>Analytical</a:t>
            </a:r>
            <a:r>
              <a:rPr lang="tr-TR" sz="1800" dirty="0" smtClean="0"/>
              <a:t> </a:t>
            </a:r>
            <a:r>
              <a:rPr lang="tr-TR" sz="1800" dirty="0" err="1" smtClean="0"/>
              <a:t>design</a:t>
            </a:r>
            <a:r>
              <a:rPr lang="tr-TR" sz="1800" dirty="0" smtClean="0"/>
              <a:t> </a:t>
            </a:r>
            <a:r>
              <a:rPr lang="tr-TR" sz="1800" dirty="0" err="1" smtClean="0"/>
              <a:t>methodology</a:t>
            </a:r>
            <a:r>
              <a:rPr lang="tr-TR" sz="1800" dirty="0" smtClean="0"/>
              <a:t> is </a:t>
            </a:r>
            <a:r>
              <a:rPr lang="tr-TR" sz="1800" dirty="0" err="1" smtClean="0"/>
              <a:t>verified</a:t>
            </a:r>
            <a:r>
              <a:rPr lang="tr-TR" sz="1800" dirty="0" smtClean="0"/>
              <a:t> </a:t>
            </a:r>
            <a:r>
              <a:rPr lang="tr-TR" sz="1800" dirty="0" err="1" smtClean="0"/>
              <a:t>by</a:t>
            </a:r>
            <a:r>
              <a:rPr lang="tr-TR" sz="1800" dirty="0" smtClean="0"/>
              <a:t> FEA.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8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260991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47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9" name="İçerik Yer Tutucusu 8" descr="gwec4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3" y="420661"/>
            <a:ext cx="5365159" cy="271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336" descr="C:\Users\Aydin\AppData\Local\Microsoft\Windows\INetCache\Content.Word\trend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5" y="3422329"/>
            <a:ext cx="5714549" cy="2933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tent Placeholder 4"/>
          <p:cNvSpPr>
            <a:spLocks noGrp="1"/>
          </p:cNvSpPr>
          <p:nvPr>
            <p:ph sz="quarter" idx="2"/>
          </p:nvPr>
        </p:nvSpPr>
        <p:spPr>
          <a:xfrm>
            <a:off x="5753232" y="722232"/>
            <a:ext cx="3278222" cy="5467319"/>
          </a:xfrm>
        </p:spPr>
        <p:txBody>
          <a:bodyPr numCol="1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800" dirty="0"/>
              <a:t>S</a:t>
            </a:r>
            <a:r>
              <a:rPr lang="en-US" sz="1800" dirty="0" err="1" smtClean="0"/>
              <a:t>izes</a:t>
            </a:r>
            <a:r>
              <a:rPr lang="en-US" sz="1800" dirty="0" smtClean="0"/>
              <a:t> </a:t>
            </a:r>
            <a:r>
              <a:rPr lang="en-US" sz="1800" dirty="0"/>
              <a:t>and power </a:t>
            </a:r>
            <a:r>
              <a:rPr lang="en-US" sz="1800" dirty="0" smtClean="0"/>
              <a:t>levels</a:t>
            </a:r>
            <a:r>
              <a:rPr lang="tr-TR" sz="1800" dirty="0" smtClean="0"/>
              <a:t> of </a:t>
            </a:r>
            <a:r>
              <a:rPr lang="tr-TR" sz="1800" dirty="0" err="1" smtClean="0"/>
              <a:t>WPPs</a:t>
            </a:r>
            <a:r>
              <a:rPr lang="tr-TR" sz="1800" dirty="0" smtClean="0"/>
              <a:t> </a:t>
            </a:r>
            <a:r>
              <a:rPr lang="en-US" sz="1800" dirty="0" smtClean="0"/>
              <a:t>are</a:t>
            </a:r>
            <a:r>
              <a:rPr lang="tr-TR" sz="1800" dirty="0" smtClean="0"/>
              <a:t> </a:t>
            </a:r>
            <a:r>
              <a:rPr lang="en-US" sz="1800" dirty="0" smtClean="0"/>
              <a:t>increased,</a:t>
            </a:r>
            <a:r>
              <a:rPr lang="tr-TR" sz="1800" dirty="0" smtClean="0"/>
              <a:t> </a:t>
            </a:r>
            <a:r>
              <a:rPr lang="tr-TR" sz="1800" dirty="0" err="1" smtClean="0"/>
              <a:t>hence</a:t>
            </a:r>
            <a:r>
              <a:rPr lang="tr-TR" sz="1800" dirty="0" smtClean="0"/>
              <a:t> </a:t>
            </a:r>
            <a:r>
              <a:rPr lang="en-US" sz="1800" dirty="0" smtClean="0"/>
              <a:t>importance </a:t>
            </a:r>
            <a:r>
              <a:rPr lang="en-US" sz="1800" dirty="0"/>
              <a:t>of efficiency and grid connection subjects </a:t>
            </a:r>
            <a:r>
              <a:rPr lang="tr-TR" sz="1800" dirty="0" err="1" smtClean="0"/>
              <a:t>are</a:t>
            </a:r>
            <a:r>
              <a:rPr lang="tr-TR" sz="1800" dirty="0" smtClean="0"/>
              <a:t> </a:t>
            </a:r>
            <a:r>
              <a:rPr lang="en-US" sz="1800" dirty="0" smtClean="0"/>
              <a:t>also increased</a:t>
            </a:r>
            <a:r>
              <a:rPr lang="tr-TR" sz="18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800" dirty="0" err="1" smtClean="0"/>
              <a:t>Grid</a:t>
            </a:r>
            <a:r>
              <a:rPr lang="tr-TR" sz="1800" dirty="0" smtClean="0"/>
              <a:t> </a:t>
            </a:r>
            <a:r>
              <a:rPr lang="tr-TR" sz="1800" dirty="0" err="1" smtClean="0"/>
              <a:t>support</a:t>
            </a:r>
            <a:endParaRPr lang="tr-TR" sz="18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8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800" dirty="0" smtClean="0"/>
              <a:t>DD </a:t>
            </a:r>
            <a:r>
              <a:rPr lang="tr-TR" sz="1800" dirty="0" err="1" smtClean="0"/>
              <a:t>generators</a:t>
            </a:r>
            <a:r>
              <a:rPr lang="tr-TR" sz="1800" dirty="0" smtClean="0"/>
              <a:t> </a:t>
            </a:r>
            <a:r>
              <a:rPr lang="tr-TR" sz="1800" dirty="0" err="1" smtClean="0"/>
              <a:t>have</a:t>
            </a:r>
            <a:r>
              <a:rPr lang="tr-TR" sz="1800" dirty="0" smtClean="0"/>
              <a:t> </a:t>
            </a:r>
            <a:r>
              <a:rPr lang="tr-TR" sz="1800" dirty="0" err="1" smtClean="0"/>
              <a:t>larger</a:t>
            </a:r>
            <a:r>
              <a:rPr lang="tr-TR" sz="1800" dirty="0" smtClean="0"/>
              <a:t> </a:t>
            </a:r>
            <a:r>
              <a:rPr lang="tr-TR" sz="1800" dirty="0" err="1" smtClean="0"/>
              <a:t>diameters</a:t>
            </a:r>
            <a:r>
              <a:rPr lang="tr-TR" sz="1800" dirty="0"/>
              <a:t>.</a:t>
            </a:r>
            <a:endParaRPr lang="tr-TR" sz="1800" i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tr-TR" sz="1800" dirty="0"/>
          </a:p>
        </p:txBody>
      </p:sp>
      <p:sp>
        <p:nvSpPr>
          <p:cNvPr id="15" name="Metin kutusu 14"/>
          <p:cNvSpPr txBox="1"/>
          <p:nvPr/>
        </p:nvSpPr>
        <p:spPr>
          <a:xfrm>
            <a:off x="2615782" y="6273108"/>
            <a:ext cx="486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/>
              <a:t>[8]</a:t>
            </a:r>
            <a:endParaRPr lang="tr-T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Dikdörtgen 2"/>
              <p:cNvSpPr/>
              <p:nvPr/>
            </p:nvSpPr>
            <p:spPr>
              <a:xfrm>
                <a:off x="6812472" y="4110096"/>
                <a:ext cx="11597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tr-T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3" name="Dikdörtgen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472" y="4110096"/>
                <a:ext cx="115974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20551"/>
            <a:ext cx="22557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b="1" dirty="0">
                <a:latin typeface="Century Gothic" panose="020B0502020202020204" pitchFamily="34" charset="0"/>
              </a:rPr>
              <a:t>Market </a:t>
            </a:r>
            <a:r>
              <a:rPr lang="en-US" sz="2000" b="1" dirty="0">
                <a:latin typeface="Century Gothic" panose="020B0502020202020204" pitchFamily="34" charset="0"/>
              </a:rPr>
              <a:t>Forecast</a:t>
            </a:r>
            <a:r>
              <a:rPr lang="tr-TR" sz="2000" b="1" dirty="0">
                <a:latin typeface="Century Gothic" panose="020B0502020202020204" pitchFamily="34" charset="0"/>
              </a:rPr>
              <a:t>:</a:t>
            </a:r>
            <a:endParaRPr lang="tr-TR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35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İçerik Yer Tutucusu 4"/>
          <p:cNvSpPr>
            <a:spLocks noGrp="1"/>
          </p:cNvSpPr>
          <p:nvPr>
            <p:ph sz="quarter" idx="2"/>
          </p:nvPr>
        </p:nvSpPr>
        <p:spPr>
          <a:xfrm>
            <a:off x="0" y="4439681"/>
            <a:ext cx="9144000" cy="1803518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b="1" dirty="0" smtClean="0"/>
              <a:t>Gearbox</a:t>
            </a:r>
            <a:r>
              <a:rPr lang="en-US" sz="1800" dirty="0" smtClean="0"/>
              <a:t> and </a:t>
            </a:r>
            <a:r>
              <a:rPr lang="en-US" sz="1800" b="1" dirty="0" smtClean="0"/>
              <a:t>drivetrain</a:t>
            </a:r>
            <a:r>
              <a:rPr lang="en-US" sz="1800" dirty="0" smtClean="0"/>
              <a:t> </a:t>
            </a:r>
            <a:r>
              <a:rPr lang="en-US" sz="1800" b="1" dirty="0" smtClean="0"/>
              <a:t>failures</a:t>
            </a:r>
            <a:r>
              <a:rPr lang="en-US" sz="1800" dirty="0" smtClean="0"/>
              <a:t> are the main reasons of the longest downtimes</a:t>
            </a:r>
            <a:endParaRPr lang="tr-TR" sz="18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800" dirty="0" smtClean="0"/>
              <a:t>Need for </a:t>
            </a:r>
            <a:r>
              <a:rPr lang="tr-TR" sz="1800" dirty="0"/>
              <a:t>r</a:t>
            </a:r>
            <a:r>
              <a:rPr lang="tr-TR" sz="1800" dirty="0" smtClean="0"/>
              <a:t>egular maintenance, mechanical &amp; thermal losses, reduced efficiency)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tr-TR" sz="1800" dirty="0" smtClean="0"/>
              <a:t>Increasing importance of </a:t>
            </a:r>
            <a:r>
              <a:rPr lang="en-US" sz="1800" b="1" dirty="0" smtClean="0"/>
              <a:t>Reliability</a:t>
            </a:r>
            <a:r>
              <a:rPr lang="tr-TR" sz="1800" dirty="0" smtClean="0"/>
              <a:t>, </a:t>
            </a:r>
            <a:r>
              <a:rPr lang="tr-TR" sz="1800" b="1" dirty="0" smtClean="0"/>
              <a:t>Efficiency</a:t>
            </a:r>
            <a:r>
              <a:rPr lang="tr-TR" sz="1800" dirty="0" smtClean="0"/>
              <a:t>, </a:t>
            </a:r>
            <a:r>
              <a:rPr lang="tr-TR" sz="1800" b="1" dirty="0" smtClean="0"/>
              <a:t>Modularity</a:t>
            </a:r>
            <a:r>
              <a:rPr lang="tr-TR" sz="1800" dirty="0" smtClean="0"/>
              <a:t>, </a:t>
            </a:r>
            <a:r>
              <a:rPr lang="tr-TR" sz="1800" b="1" dirty="0" smtClean="0"/>
              <a:t>Fault</a:t>
            </a:r>
            <a:r>
              <a:rPr lang="tr-TR" sz="1800" dirty="0" smtClean="0"/>
              <a:t> </a:t>
            </a:r>
            <a:r>
              <a:rPr lang="tr-TR" sz="1800" b="1" dirty="0" smtClean="0"/>
              <a:t>tolerance</a:t>
            </a:r>
            <a:r>
              <a:rPr lang="tr-TR" sz="1800" dirty="0" smtClean="0"/>
              <a:t>, Reduced </a:t>
            </a:r>
            <a:r>
              <a:rPr lang="tr-TR" sz="1800" b="1" dirty="0" smtClean="0"/>
              <a:t>maintenance</a:t>
            </a:r>
            <a:r>
              <a:rPr lang="tr-TR" sz="1800" dirty="0" smtClean="0"/>
              <a:t> </a:t>
            </a:r>
            <a:r>
              <a:rPr lang="tr-TR" sz="1800" b="1" dirty="0" smtClean="0"/>
              <a:t>costs</a:t>
            </a: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9" name="Picture 1" descr="C:\Users\Aydin\AppData\Local\Microsoft\Windows\INetCache\Content.Word\fa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359" y="507905"/>
            <a:ext cx="6470960" cy="36519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etin kutusu 9"/>
          <p:cNvSpPr txBox="1"/>
          <p:nvPr/>
        </p:nvSpPr>
        <p:spPr>
          <a:xfrm>
            <a:off x="4343400" y="4113748"/>
            <a:ext cx="63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latin typeface="+mn-lt"/>
              </a:rPr>
              <a:t>[29]</a:t>
            </a:r>
            <a:endParaRPr lang="tr-TR" sz="140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6284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b="1" dirty="0">
                <a:latin typeface="Century Gothic" panose="020B0502020202020204" pitchFamily="34" charset="0"/>
              </a:rPr>
              <a:t>Problem Statement and </a:t>
            </a:r>
            <a:r>
              <a:rPr lang="en-US" sz="2000" b="1" dirty="0">
                <a:latin typeface="Century Gothic" panose="020B0502020202020204" pitchFamily="34" charset="0"/>
              </a:rPr>
              <a:t>Research</a:t>
            </a:r>
            <a:r>
              <a:rPr lang="tr-TR" sz="2000" b="1" dirty="0">
                <a:latin typeface="Century Gothic" panose="020B0502020202020204" pitchFamily="34" charset="0"/>
              </a:rPr>
              <a:t> Objective</a:t>
            </a:r>
            <a:endParaRPr lang="tr-TR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20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 smtClean="0"/>
              <a:t>Outline</a:t>
            </a:r>
            <a:endParaRPr lang="tr-TR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tr-TR" dirty="0" err="1" smtClean="0"/>
              <a:t>Introduction</a:t>
            </a:r>
            <a:endParaRPr lang="tr-TR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Review Of Wind Energy Conversion (W</a:t>
            </a:r>
            <a:r>
              <a:rPr lang="tr-TR" dirty="0" smtClean="0">
                <a:solidFill>
                  <a:srgbClr val="FF0000"/>
                </a:solidFill>
              </a:rPr>
              <a:t>EC</a:t>
            </a:r>
            <a:r>
              <a:rPr lang="en-US" dirty="0" smtClean="0">
                <a:solidFill>
                  <a:srgbClr val="FF0000"/>
                </a:solidFill>
              </a:rPr>
              <a:t>) Systems</a:t>
            </a:r>
            <a:endParaRPr lang="tr-TR" dirty="0" smtClean="0">
              <a:solidFill>
                <a:srgbClr val="FF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/>
              <a:t>Design Of The Proposed Axial Flux Generator</a:t>
            </a:r>
            <a:endParaRPr lang="tr-TR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/>
              <a:t>Optimization And Design</a:t>
            </a:r>
            <a:endParaRPr lang="tr-TR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/>
              <a:t>F</a:t>
            </a:r>
            <a:r>
              <a:rPr lang="tr-TR" dirty="0" smtClean="0"/>
              <a:t>EA</a:t>
            </a:r>
            <a:r>
              <a:rPr lang="en-US" dirty="0" smtClean="0"/>
              <a:t> Verification Of Analytical Design</a:t>
            </a:r>
            <a:endParaRPr lang="tr-TR" dirty="0" smtClean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 smtClean="0"/>
              <a:t>Conclusions</a:t>
            </a:r>
            <a:endParaRPr lang="tr-TR" b="1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tr-TR" b="1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tr-TR" b="1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78F797-6006-4DDA-AFE9-456F280FE6C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0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İçerik Yer Tutucusu 4"/>
          <p:cNvSpPr>
            <a:spLocks noGrp="1"/>
          </p:cNvSpPr>
          <p:nvPr>
            <p:ph sz="quarter" idx="2"/>
          </p:nvPr>
        </p:nvSpPr>
        <p:spPr>
          <a:xfrm>
            <a:off x="0" y="614003"/>
            <a:ext cx="9144000" cy="57496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tr-TR" sz="1800" b="1" dirty="0" err="1" smtClean="0"/>
              <a:t>Induction</a:t>
            </a:r>
            <a:r>
              <a:rPr lang="tr-TR" sz="1800" b="1" dirty="0" smtClean="0"/>
              <a:t> </a:t>
            </a:r>
            <a:r>
              <a:rPr lang="tr-TR" sz="1800" b="1" dirty="0" err="1" smtClean="0"/>
              <a:t>Generators</a:t>
            </a:r>
            <a:endParaRPr lang="tr-TR" sz="1800" b="1" dirty="0" smtClean="0"/>
          </a:p>
          <a:p>
            <a:endParaRPr lang="tr-TR" sz="1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smtClean="0"/>
              <a:t>SCIG, WRIG, DFIG</a:t>
            </a:r>
          </a:p>
          <a:p>
            <a:endParaRPr lang="tr-TR" sz="18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tr-TR" sz="1800" b="1" dirty="0"/>
              <a:t>Synchronous Generators</a:t>
            </a:r>
          </a:p>
          <a:p>
            <a:endParaRPr lang="tr-TR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 smtClean="0"/>
              <a:t>EESG, </a:t>
            </a:r>
            <a:r>
              <a:rPr lang="tr-TR" sz="1800" dirty="0" smtClean="0">
                <a:solidFill>
                  <a:srgbClr val="FF0000"/>
                </a:solidFill>
              </a:rPr>
              <a:t>PMSG-</a:t>
            </a:r>
            <a:r>
              <a:rPr lang="tr-TR" sz="2000" b="1" dirty="0" smtClean="0">
                <a:solidFill>
                  <a:srgbClr val="FF0000"/>
                </a:solidFill>
              </a:rPr>
              <a:t>SELECTED </a:t>
            </a:r>
            <a:r>
              <a:rPr lang="tr-TR" sz="2000" b="1" dirty="0">
                <a:solidFill>
                  <a:srgbClr val="FF0000"/>
                </a:solidFill>
              </a:rPr>
              <a:t>TYPE</a:t>
            </a:r>
          </a:p>
          <a:p>
            <a:pPr lvl="1" indent="0">
              <a:buNone/>
            </a:pPr>
            <a:r>
              <a:rPr lang="tr-TR" sz="1800" dirty="0"/>
              <a:t>(+)  Full-scale power converter, variable speed, higher energy yield and efficiency </a:t>
            </a:r>
          </a:p>
          <a:p>
            <a:pPr lvl="1" indent="0">
              <a:buNone/>
            </a:pPr>
            <a:r>
              <a:rPr lang="tr-TR" sz="1800" dirty="0"/>
              <a:t>(-) Magnet prices, large diameter and mass(DD)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800" dirty="0">
              <a:solidFill>
                <a:srgbClr val="FF0000"/>
              </a:solidFill>
            </a:endParaRPr>
          </a:p>
          <a:p>
            <a:endParaRPr lang="tr-TR" sz="1800" dirty="0" smtClean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80683" y="0"/>
            <a:ext cx="5798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b="1" dirty="0">
                <a:latin typeface="Century Gothic" panose="020B0502020202020204" pitchFamily="34" charset="0"/>
              </a:rPr>
              <a:t>Current Wind Turbine Generator </a:t>
            </a:r>
            <a:r>
              <a:rPr lang="tr-TR" sz="2000" b="1" dirty="0" smtClean="0">
                <a:latin typeface="Century Gothic" panose="020B0502020202020204" pitchFamily="34" charset="0"/>
              </a:rPr>
              <a:t>Technologies</a:t>
            </a:r>
            <a:endParaRPr lang="tr-TR" sz="2000" dirty="0">
              <a:latin typeface="Century Gothic" panose="020B0502020202020204" pitchFamily="34" charset="0"/>
            </a:endParaRPr>
          </a:p>
        </p:txBody>
      </p:sp>
      <p:pic>
        <p:nvPicPr>
          <p:cNvPr id="10" name="Resim 8" descr="C:\Users\aydin.baskaya\Desktop\pmsg_d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11" y="3953436"/>
            <a:ext cx="8169778" cy="210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320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İçerik Yer Tutucusu 4"/>
          <p:cNvSpPr>
            <a:spLocks noGrp="1"/>
          </p:cNvSpPr>
          <p:nvPr>
            <p:ph sz="quarter" idx="2"/>
          </p:nvPr>
        </p:nvSpPr>
        <p:spPr>
          <a:xfrm>
            <a:off x="0" y="870626"/>
            <a:ext cx="9144000" cy="3845720"/>
          </a:xfrm>
        </p:spPr>
        <p:txBody>
          <a:bodyPr/>
          <a:lstStyle/>
          <a:p>
            <a:r>
              <a:rPr lang="en-US" sz="1800" dirty="0" smtClean="0"/>
              <a:t>Europe trends on WEC</a:t>
            </a:r>
            <a:r>
              <a:rPr lang="tr-TR" sz="1800" dirty="0" smtClean="0"/>
              <a:t>s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2164-718A-4733-A653-425A1A482A4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8" name="Veri Yer Tutucusu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tr-TR" smtClean="0"/>
              <a:t>METU Electrical &amp; Electronics Engineering Department</a:t>
            </a:r>
            <a:endParaRPr lang="en-US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9" y="1418706"/>
            <a:ext cx="8696710" cy="3940361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4222441" y="5359067"/>
            <a:ext cx="63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latin typeface="+mn-lt"/>
              </a:rPr>
              <a:t>[41]</a:t>
            </a:r>
            <a:endParaRPr lang="tr-TR" sz="1400" dirty="0"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5798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b="1" dirty="0">
                <a:latin typeface="Century Gothic" panose="020B0502020202020204" pitchFamily="34" charset="0"/>
              </a:rPr>
              <a:t>Current Wind Turbine Generator </a:t>
            </a:r>
            <a:r>
              <a:rPr lang="tr-TR" sz="2000" b="1" dirty="0" smtClean="0">
                <a:latin typeface="Century Gothic" panose="020B0502020202020204" pitchFamily="34" charset="0"/>
              </a:rPr>
              <a:t>Technologies</a:t>
            </a:r>
            <a:endParaRPr lang="tr-TR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62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Concourse.thmx</Template>
  <TotalTime>7683</TotalTime>
  <Words>1909</Words>
  <Application>Microsoft Office PowerPoint</Application>
  <PresentationFormat>On-screen Show (4:3)</PresentationFormat>
  <Paragraphs>715</Paragraphs>
  <Slides>42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BentonSansTRUReg</vt:lpstr>
      <vt:lpstr>Calibri</vt:lpstr>
      <vt:lpstr>Calibri (Headings)</vt:lpstr>
      <vt:lpstr>Cambria Math</vt:lpstr>
      <vt:lpstr>Century Gothic</vt:lpstr>
      <vt:lpstr>Constantia</vt:lpstr>
      <vt:lpstr>Times New Roman</vt:lpstr>
      <vt:lpstr>Wingdings</vt:lpstr>
      <vt:lpstr>Wingdings 2</vt:lpstr>
      <vt:lpstr>ヒラギノ角ゴ Pro W3</vt:lpstr>
      <vt:lpstr>Flow</vt:lpstr>
      <vt:lpstr>Equation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METU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DOKU BENZERLİĞİ ANALİZİ</dc:title>
  <dc:creator>Uğur HALICI</dc:creator>
  <cp:lastModifiedBy>Windows Kullanıcısı</cp:lastModifiedBy>
  <cp:revision>445</cp:revision>
  <cp:lastPrinted>2013-02-15T02:19:28Z</cp:lastPrinted>
  <dcterms:created xsi:type="dcterms:W3CDTF">2013-02-15T04:31:56Z</dcterms:created>
  <dcterms:modified xsi:type="dcterms:W3CDTF">2018-01-17T08:57:30Z</dcterms:modified>
</cp:coreProperties>
</file>